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Inconsolata" panose="020B0604020202020204" charset="0"/>
      <p:regular r:id="rId57"/>
      <p:bold r:id="rId58"/>
    </p:embeddedFont>
    <p:embeddedFont>
      <p:font typeface="Roboto" panose="020B0604020202020204" charset="0"/>
      <p:regular r:id="rId59"/>
      <p:bold r:id="rId60"/>
      <p:italic r:id="rId61"/>
      <p:boldItalic r:id="rId62"/>
    </p:embeddedFont>
    <p:embeddedFont>
      <p:font typeface="Roboto Light" panose="020B0604020202020204" charset="0"/>
      <p:regular r:id="rId63"/>
      <p:bold r:id="rId64"/>
      <p:italic r:id="rId65"/>
      <p:boldItalic r:id="rId66"/>
    </p:embeddedFont>
    <p:embeddedFont>
      <p:font typeface="Roboto Medium" panose="020B0604020202020204" charset="0"/>
      <p:regular r:id="rId67"/>
      <p:bold r:id="rId68"/>
      <p:italic r:id="rId69"/>
      <p:boldItalic r:id="rId70"/>
    </p:embeddedFont>
    <p:embeddedFont>
      <p:font typeface="Roboto Thin" panose="020B060402020202020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65">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3540FB-D279-4874-96F7-C4618276A4C3}">
  <a:tblStyle styleId="{143540FB-D279-4874-96F7-C4618276A4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492" y="96"/>
      </p:cViewPr>
      <p:guideLst>
        <p:guide orient="horz" pos="426"/>
        <p:guide pos="265"/>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2"/>
        <p:cNvGrpSpPr/>
        <p:nvPr/>
      </p:nvGrpSpPr>
      <p:grpSpPr>
        <a:xfrm>
          <a:off x="0" y="0"/>
          <a:ext cx="0" cy="0"/>
          <a:chOff x="0" y="0"/>
          <a:chExt cx="0" cy="0"/>
        </a:xfrm>
      </p:grpSpPr>
      <p:sp>
        <p:nvSpPr>
          <p:cNvPr id="2153" name="Google Shape;2153;g8508fa5e2d_2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4" name="Google Shape;2154;g8508fa5e2d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803d94a904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803d94a904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8508fa5e2d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8508fa5e2d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8508fa553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8508fa553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g8508fa553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0" name="Google Shape;2200;g8508fa553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Google Shape;2205;g8508fa5539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6" name="Google Shape;2206;g8508fa553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77f51f26a8_0_2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77f51f26a8_0_2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8508fa553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8508fa553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8508fa5539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8508fa553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shutterstock_1148076149</a:t>
            </a:r>
            <a:endParaRPr>
              <a:solidFill>
                <a:srgbClr val="DAF09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8508fa5e2d_2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8508fa5e2d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778320520a_2_10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778320520a_2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8508fa553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8508fa553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803d94a904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803d94a904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g8508fa553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9" name="Google Shape;2269;g8508fa553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g8508fa5e2d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3" name="Google Shape;2283;g8508fa5e2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8508fa5539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8508fa553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8508fa5539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8508fa553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8508fa5539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8508fa5539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508fa5539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508fa5539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77f51f26a8_0_3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77f51f26a8_0_3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8508fa5e2d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8508fa5e2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8508fa553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8508fa55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8508fa5539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8508fa5539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803d94a90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803d94a90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8"/>
        <p:cNvGrpSpPr/>
        <p:nvPr/>
      </p:nvGrpSpPr>
      <p:grpSpPr>
        <a:xfrm>
          <a:off x="0" y="0"/>
          <a:ext cx="0" cy="0"/>
          <a:chOff x="0" y="0"/>
          <a:chExt cx="0" cy="0"/>
        </a:xfrm>
      </p:grpSpPr>
      <p:sp>
        <p:nvSpPr>
          <p:cNvPr id="2389" name="Google Shape;2389;g8508fa5539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0" name="Google Shape;2390;g8508fa5539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Shutterstock_572923834 earth AdobeStock_96904257</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8508fa5539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8508fa5539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8508fa5e2d_1_1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8508fa5e2d_1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8508fa5539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8508fa553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508fa5539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508fa553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8508fa5539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8508fa5539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7"/>
        <p:cNvGrpSpPr/>
        <p:nvPr/>
      </p:nvGrpSpPr>
      <p:grpSpPr>
        <a:xfrm>
          <a:off x="0" y="0"/>
          <a:ext cx="0" cy="0"/>
          <a:chOff x="0" y="0"/>
          <a:chExt cx="0" cy="0"/>
        </a:xfrm>
      </p:grpSpPr>
      <p:sp>
        <p:nvSpPr>
          <p:cNvPr id="2468" name="Google Shape;2468;g8508fa5539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9" name="Google Shape;2469;g8508fa553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0"/>
        <p:cNvGrpSpPr/>
        <p:nvPr/>
      </p:nvGrpSpPr>
      <p:grpSpPr>
        <a:xfrm>
          <a:off x="0" y="0"/>
          <a:ext cx="0" cy="0"/>
          <a:chOff x="0" y="0"/>
          <a:chExt cx="0" cy="0"/>
        </a:xfrm>
      </p:grpSpPr>
      <p:sp>
        <p:nvSpPr>
          <p:cNvPr id="2481" name="Google Shape;2481;g8508fa5539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2" name="Google Shape;2482;g8508fa5539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8508fa553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8508fa553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8508fa5539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8508fa5539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77f51f26a8_0_3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77f51f26a8_0_3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8508fa5539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8508fa553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803d94a904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803d94a90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8508fa5539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8508fa5539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3"/>
        <p:cNvGrpSpPr/>
        <p:nvPr/>
      </p:nvGrpSpPr>
      <p:grpSpPr>
        <a:xfrm>
          <a:off x="0" y="0"/>
          <a:ext cx="0" cy="0"/>
          <a:chOff x="0" y="0"/>
          <a:chExt cx="0" cy="0"/>
        </a:xfrm>
      </p:grpSpPr>
      <p:sp>
        <p:nvSpPr>
          <p:cNvPr id="2534" name="Google Shape;2534;g8508fa5539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5" name="Google Shape;2535;g8508fa553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8"/>
        <p:cNvGrpSpPr/>
        <p:nvPr/>
      </p:nvGrpSpPr>
      <p:grpSpPr>
        <a:xfrm>
          <a:off x="0" y="0"/>
          <a:ext cx="0" cy="0"/>
          <a:chOff x="0" y="0"/>
          <a:chExt cx="0" cy="0"/>
        </a:xfrm>
      </p:grpSpPr>
      <p:sp>
        <p:nvSpPr>
          <p:cNvPr id="2549" name="Google Shape;2549;g8508fa5539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0" name="Google Shape;2550;g8508fa5539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8508fa5539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8508fa5539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77f51f26a8_0_3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77f51f26a8_0_3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6"/>
        <p:cNvGrpSpPr/>
        <p:nvPr/>
      </p:nvGrpSpPr>
      <p:grpSpPr>
        <a:xfrm>
          <a:off x="0" y="0"/>
          <a:ext cx="0" cy="0"/>
          <a:chOff x="0" y="0"/>
          <a:chExt cx="0" cy="0"/>
        </a:xfrm>
      </p:grpSpPr>
      <p:sp>
        <p:nvSpPr>
          <p:cNvPr id="2567" name="Google Shape;2567;g8508fa5539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8" name="Google Shape;2568;g8508fa553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8508fa5e2d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8508fa5e2d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8508fa5539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8508fa553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8508fa5539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8508fa5539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6"/>
        <p:cNvGrpSpPr/>
        <p:nvPr/>
      </p:nvGrpSpPr>
      <p:grpSpPr>
        <a:xfrm>
          <a:off x="0" y="0"/>
          <a:ext cx="0" cy="0"/>
          <a:chOff x="0" y="0"/>
          <a:chExt cx="0" cy="0"/>
        </a:xfrm>
      </p:grpSpPr>
      <p:sp>
        <p:nvSpPr>
          <p:cNvPr id="2597" name="Google Shape;2597;g77f51f26a8_0_3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8" name="Google Shape;2598;g77f51f26a8_0_3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8508fa5539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8508fa5539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8508fa5e2d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8508fa5e2d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shutterstock_376748761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8508fa5e2d_2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8508fa5e2d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shutterstock_1052081066</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8508fa5e2d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8508fa5e2d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shutterstock_1027449325</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508fa5e2d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508fa5e2d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6"/>
        <p:cNvGrpSpPr/>
        <p:nvPr/>
      </p:nvGrpSpPr>
      <p:grpSpPr>
        <a:xfrm>
          <a:off x="0" y="0"/>
          <a:ext cx="0" cy="0"/>
          <a:chOff x="0" y="0"/>
          <a:chExt cx="0" cy="0"/>
        </a:xfrm>
      </p:grpSpPr>
      <p:pic>
        <p:nvPicPr>
          <p:cNvPr id="2017" name="Google Shape;2017;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8" name="Google Shape;2018;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9" name="Google Shape;2019;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0" name="Google Shape;2020;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1" name="Google Shape;2021;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5" name="Google Shape;203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9" name="Google Shape;1019;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20" name="Google Shape;1020;p5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21" name="Google Shape;1021;p5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4"/>
        <p:cNvGrpSpPr/>
        <p:nvPr/>
      </p:nvGrpSpPr>
      <p:grpSpPr>
        <a:xfrm>
          <a:off x="0" y="0"/>
          <a:ext cx="0" cy="0"/>
          <a:chOff x="0" y="0"/>
          <a:chExt cx="0" cy="0"/>
        </a:xfrm>
      </p:grpSpPr>
      <p:pic>
        <p:nvPicPr>
          <p:cNvPr id="1025" name="Google Shape;1025;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6" name="Google Shape;1026;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8" name="Google Shape;1028;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9" name="Google Shape;1029;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3" name="Google Shape;1033;p5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4"/>
        <p:cNvGrpSpPr/>
        <p:nvPr/>
      </p:nvGrpSpPr>
      <p:grpSpPr>
        <a:xfrm>
          <a:off x="0" y="0"/>
          <a:ext cx="0" cy="0"/>
          <a:chOff x="0" y="0"/>
          <a:chExt cx="0" cy="0"/>
        </a:xfrm>
      </p:grpSpPr>
      <p:pic>
        <p:nvPicPr>
          <p:cNvPr id="1035" name="Google Shape;1035;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6" name="Google Shape;1036;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8" name="Google Shape;1038;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9" name="Google Shape;1039;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2" name="Google Shape;1042;p5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3" name="Google Shape;1043;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4"/>
        <p:cNvGrpSpPr/>
        <p:nvPr/>
      </p:nvGrpSpPr>
      <p:grpSpPr>
        <a:xfrm>
          <a:off x="0" y="0"/>
          <a:ext cx="0" cy="0"/>
          <a:chOff x="0" y="0"/>
          <a:chExt cx="0" cy="0"/>
        </a:xfrm>
      </p:grpSpPr>
      <p:pic>
        <p:nvPicPr>
          <p:cNvPr id="1045" name="Google Shape;1045;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6" name="Google Shape;1046;p5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8" name="Google Shape;1048;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9" name="Google Shape;1049;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0" name="Google Shape;1050;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2" name="Google Shape;1052;p5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3" name="Google Shape;1053;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4"/>
        <p:cNvGrpSpPr/>
        <p:nvPr/>
      </p:nvGrpSpPr>
      <p:grpSpPr>
        <a:xfrm>
          <a:off x="0" y="0"/>
          <a:ext cx="0" cy="0"/>
          <a:chOff x="0" y="0"/>
          <a:chExt cx="0" cy="0"/>
        </a:xfrm>
      </p:grpSpPr>
      <p:pic>
        <p:nvPicPr>
          <p:cNvPr id="1055" name="Google Shape;1055;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6" name="Google Shape;1056;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7" name="Google Shape;1057;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8" name="Google Shape;1058;p5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9" name="Google Shape;1059;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60" name="Google Shape;1060;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1" name="Google Shape;1061;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3" name="Google Shape;1063;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2" name="Google Shape;1072;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4" name="Google Shape;107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5"/>
        <p:cNvGrpSpPr/>
        <p:nvPr/>
      </p:nvGrpSpPr>
      <p:grpSpPr>
        <a:xfrm>
          <a:off x="0" y="0"/>
          <a:ext cx="0" cy="0"/>
          <a:chOff x="0" y="0"/>
          <a:chExt cx="0" cy="0"/>
        </a:xfrm>
      </p:grpSpPr>
      <p:sp>
        <p:nvSpPr>
          <p:cNvPr id="1076" name="Google Shape;1076;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8" name="Google Shape;107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9" name="Google Shape;107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0" name="Google Shape;1080;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1" name="Google Shape;1081;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3"/>
        <p:cNvGrpSpPr/>
        <p:nvPr/>
      </p:nvGrpSpPr>
      <p:grpSpPr>
        <a:xfrm>
          <a:off x="0" y="0"/>
          <a:ext cx="0" cy="0"/>
          <a:chOff x="0" y="0"/>
          <a:chExt cx="0" cy="0"/>
        </a:xfrm>
      </p:grpSpPr>
      <p:pic>
        <p:nvPicPr>
          <p:cNvPr id="1084" name="Google Shape;1084;p6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5" name="Google Shape;1085;p6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7" name="Google Shape;1087;p6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6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0" name="Google Shape;1090;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5" name="Google Shape;1095;p6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6" name="Google Shape;1096;p6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9"/>
        <p:cNvGrpSpPr/>
        <p:nvPr/>
      </p:nvGrpSpPr>
      <p:grpSpPr>
        <a:xfrm>
          <a:off x="0" y="0"/>
          <a:ext cx="0" cy="0"/>
          <a:chOff x="0" y="0"/>
          <a:chExt cx="0" cy="0"/>
        </a:xfrm>
      </p:grpSpPr>
      <p:pic>
        <p:nvPicPr>
          <p:cNvPr id="1100" name="Google Shape;1100;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1" name="Google Shape;110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4" name="Google Shape;1104;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5" name="Google Shape;110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6" name="Google Shape;1106;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7" name="Google Shape;1107;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8"/>
        <p:cNvGrpSpPr/>
        <p:nvPr/>
      </p:nvGrpSpPr>
      <p:grpSpPr>
        <a:xfrm>
          <a:off x="0" y="0"/>
          <a:ext cx="0" cy="0"/>
          <a:chOff x="0" y="0"/>
          <a:chExt cx="0" cy="0"/>
        </a:xfrm>
      </p:grpSpPr>
      <p:pic>
        <p:nvPicPr>
          <p:cNvPr id="1109" name="Google Shape;1109;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0" name="Google Shape;1110;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2" name="Google Shape;1112;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4" name="Google Shape;1114;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6" name="Google Shape;1116;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9"/>
        <p:cNvGrpSpPr/>
        <p:nvPr/>
      </p:nvGrpSpPr>
      <p:grpSpPr>
        <a:xfrm>
          <a:off x="0" y="0"/>
          <a:ext cx="0" cy="0"/>
          <a:chOff x="0" y="0"/>
          <a:chExt cx="0" cy="0"/>
        </a:xfrm>
      </p:grpSpPr>
      <p:pic>
        <p:nvPicPr>
          <p:cNvPr id="1120" name="Google Shape;1120;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21" name="Google Shape;112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2" name="Google Shape;112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3" name="Google Shape;1123;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6" name="Google Shape;1126;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7" name="Google Shape;1127;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9"/>
        <p:cNvGrpSpPr/>
        <p:nvPr/>
      </p:nvGrpSpPr>
      <p:grpSpPr>
        <a:xfrm>
          <a:off x="0" y="0"/>
          <a:ext cx="0" cy="0"/>
          <a:chOff x="0" y="0"/>
          <a:chExt cx="0" cy="0"/>
        </a:xfrm>
      </p:grpSpPr>
      <p:pic>
        <p:nvPicPr>
          <p:cNvPr id="1130" name="Google Shape;1130;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1" name="Google Shape;1131;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6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3" name="Google Shape;113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4" name="Google Shape;1134;p6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7" name="Google Shape;1137;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8" name="Google Shape;1138;p6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9"/>
        <p:cNvGrpSpPr/>
        <p:nvPr/>
      </p:nvGrpSpPr>
      <p:grpSpPr>
        <a:xfrm>
          <a:off x="0" y="0"/>
          <a:ext cx="0" cy="0"/>
          <a:chOff x="0" y="0"/>
          <a:chExt cx="0" cy="0"/>
        </a:xfrm>
      </p:grpSpPr>
      <p:sp>
        <p:nvSpPr>
          <p:cNvPr id="1140" name="Google Shape;1140;p6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2" name="Google Shape;1142;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3" name="Google Shape;1143;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4" name="Google Shape;1144;p6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6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6" name="Google Shape;1146;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7" name="Google Shape;1147;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8" name="Google Shape;1148;p6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9"/>
        <p:cNvGrpSpPr/>
        <p:nvPr/>
      </p:nvGrpSpPr>
      <p:grpSpPr>
        <a:xfrm>
          <a:off x="0" y="0"/>
          <a:ext cx="0" cy="0"/>
          <a:chOff x="0" y="0"/>
          <a:chExt cx="0" cy="0"/>
        </a:xfrm>
      </p:grpSpPr>
      <p:pic>
        <p:nvPicPr>
          <p:cNvPr id="1150" name="Google Shape;1150;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1" name="Google Shape;1151;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3" name="Google Shape;1153;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6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8" name="Google Shape;115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0"/>
        <p:cNvGrpSpPr/>
        <p:nvPr/>
      </p:nvGrpSpPr>
      <p:grpSpPr>
        <a:xfrm>
          <a:off x="0" y="0"/>
          <a:ext cx="0" cy="0"/>
          <a:chOff x="0" y="0"/>
          <a:chExt cx="0" cy="0"/>
        </a:xfrm>
      </p:grpSpPr>
      <p:sp>
        <p:nvSpPr>
          <p:cNvPr id="1161" name="Google Shape;1161;p7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2" name="Google Shape;116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3" name="Google Shape;116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4" name="Google Shape;1164;p7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5" name="Google Shape;116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7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7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0"/>
        <p:cNvGrpSpPr/>
        <p:nvPr/>
      </p:nvGrpSpPr>
      <p:grpSpPr>
        <a:xfrm>
          <a:off x="0" y="0"/>
          <a:ext cx="0" cy="0"/>
          <a:chOff x="0" y="0"/>
          <a:chExt cx="0" cy="0"/>
        </a:xfrm>
      </p:grpSpPr>
      <p:sp>
        <p:nvSpPr>
          <p:cNvPr id="1171" name="Google Shape;1171;p7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4" name="Google Shape;117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6" name="Google Shape;117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71"/>
          <p:cNvGrpSpPr/>
          <p:nvPr/>
        </p:nvGrpSpPr>
        <p:grpSpPr>
          <a:xfrm>
            <a:off x="457200" y="1378813"/>
            <a:ext cx="776889" cy="621300"/>
            <a:chOff x="457200" y="1378813"/>
            <a:chExt cx="776889" cy="621300"/>
          </a:xfrm>
        </p:grpSpPr>
        <p:sp>
          <p:nvSpPr>
            <p:cNvPr id="1179" name="Google Shape;1179;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1"/>
          <p:cNvGrpSpPr/>
          <p:nvPr/>
        </p:nvGrpSpPr>
        <p:grpSpPr>
          <a:xfrm>
            <a:off x="457200" y="2228725"/>
            <a:ext cx="776889" cy="621300"/>
            <a:chOff x="457200" y="1378813"/>
            <a:chExt cx="776889" cy="621300"/>
          </a:xfrm>
        </p:grpSpPr>
        <p:sp>
          <p:nvSpPr>
            <p:cNvPr id="1182" name="Google Shape;1182;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1"/>
          <p:cNvGrpSpPr/>
          <p:nvPr/>
        </p:nvGrpSpPr>
        <p:grpSpPr>
          <a:xfrm>
            <a:off x="457200" y="3073850"/>
            <a:ext cx="776889" cy="621300"/>
            <a:chOff x="457200" y="1378813"/>
            <a:chExt cx="776889" cy="621300"/>
          </a:xfrm>
        </p:grpSpPr>
        <p:sp>
          <p:nvSpPr>
            <p:cNvPr id="1185" name="Google Shape;1185;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1"/>
          <p:cNvGrpSpPr/>
          <p:nvPr/>
        </p:nvGrpSpPr>
        <p:grpSpPr>
          <a:xfrm>
            <a:off x="457200" y="3923750"/>
            <a:ext cx="776889" cy="621300"/>
            <a:chOff x="457200" y="1378813"/>
            <a:chExt cx="776889" cy="621300"/>
          </a:xfrm>
        </p:grpSpPr>
        <p:sp>
          <p:nvSpPr>
            <p:cNvPr id="1188" name="Google Shape;1188;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7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7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2" name="Google Shape;120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3" name="Google Shape;120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4" name="Google Shape;120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5" name="Google Shape;1205;p72"/>
          <p:cNvGrpSpPr/>
          <p:nvPr/>
        </p:nvGrpSpPr>
        <p:grpSpPr>
          <a:xfrm>
            <a:off x="457200" y="1300225"/>
            <a:ext cx="776889" cy="621300"/>
            <a:chOff x="457200" y="1378813"/>
            <a:chExt cx="776889" cy="621300"/>
          </a:xfrm>
        </p:grpSpPr>
        <p:sp>
          <p:nvSpPr>
            <p:cNvPr id="1206" name="Google Shape;1206;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2"/>
          <p:cNvGrpSpPr/>
          <p:nvPr/>
        </p:nvGrpSpPr>
        <p:grpSpPr>
          <a:xfrm>
            <a:off x="457200" y="2000125"/>
            <a:ext cx="776889" cy="621300"/>
            <a:chOff x="457200" y="1378813"/>
            <a:chExt cx="776889" cy="621300"/>
          </a:xfrm>
        </p:grpSpPr>
        <p:sp>
          <p:nvSpPr>
            <p:cNvPr id="1209" name="Google Shape;1209;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2"/>
          <p:cNvGrpSpPr/>
          <p:nvPr/>
        </p:nvGrpSpPr>
        <p:grpSpPr>
          <a:xfrm>
            <a:off x="457200" y="2692850"/>
            <a:ext cx="776889" cy="621300"/>
            <a:chOff x="457200" y="1378813"/>
            <a:chExt cx="776889" cy="621300"/>
          </a:xfrm>
        </p:grpSpPr>
        <p:sp>
          <p:nvSpPr>
            <p:cNvPr id="1212" name="Google Shape;1212;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2"/>
          <p:cNvGrpSpPr/>
          <p:nvPr/>
        </p:nvGrpSpPr>
        <p:grpSpPr>
          <a:xfrm>
            <a:off x="457200" y="3390350"/>
            <a:ext cx="776889" cy="621300"/>
            <a:chOff x="457200" y="1378813"/>
            <a:chExt cx="776889" cy="621300"/>
          </a:xfrm>
        </p:grpSpPr>
        <p:sp>
          <p:nvSpPr>
            <p:cNvPr id="1215" name="Google Shape;1215;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7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3" name="Google Shape;1223;p7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4" name="Google Shape;1224;p72"/>
          <p:cNvGrpSpPr/>
          <p:nvPr/>
        </p:nvGrpSpPr>
        <p:grpSpPr>
          <a:xfrm>
            <a:off x="469500" y="4083075"/>
            <a:ext cx="776889" cy="621300"/>
            <a:chOff x="457200" y="1378813"/>
            <a:chExt cx="776889" cy="621300"/>
          </a:xfrm>
        </p:grpSpPr>
        <p:sp>
          <p:nvSpPr>
            <p:cNvPr id="1225" name="Google Shape;1225;p7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7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7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9"/>
        <p:cNvGrpSpPr/>
        <p:nvPr/>
      </p:nvGrpSpPr>
      <p:grpSpPr>
        <a:xfrm>
          <a:off x="0" y="0"/>
          <a:ext cx="0" cy="0"/>
          <a:chOff x="0" y="0"/>
          <a:chExt cx="0" cy="0"/>
        </a:xfrm>
      </p:grpSpPr>
      <p:sp>
        <p:nvSpPr>
          <p:cNvPr id="1230" name="Google Shape;1230;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5" name="Google Shape;123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7" name="Google Shape;1237;p73"/>
          <p:cNvGrpSpPr/>
          <p:nvPr/>
        </p:nvGrpSpPr>
        <p:grpSpPr>
          <a:xfrm>
            <a:off x="457200" y="1237825"/>
            <a:ext cx="776900" cy="486300"/>
            <a:chOff x="457200" y="1466425"/>
            <a:chExt cx="776900" cy="486300"/>
          </a:xfrm>
        </p:grpSpPr>
        <p:sp>
          <p:nvSpPr>
            <p:cNvPr id="1238" name="Google Shape;1238;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9" name="Google Shape;1239;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1" name="Google Shape;1241;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73"/>
          <p:cNvGrpSpPr/>
          <p:nvPr/>
        </p:nvGrpSpPr>
        <p:grpSpPr>
          <a:xfrm>
            <a:off x="457200" y="1828900"/>
            <a:ext cx="776900" cy="486300"/>
            <a:chOff x="457200" y="1466425"/>
            <a:chExt cx="776900" cy="486300"/>
          </a:xfrm>
        </p:grpSpPr>
        <p:sp>
          <p:nvSpPr>
            <p:cNvPr id="1243" name="Google Shape;1243;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4" name="Google Shape;1244;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73"/>
          <p:cNvGrpSpPr/>
          <p:nvPr/>
        </p:nvGrpSpPr>
        <p:grpSpPr>
          <a:xfrm>
            <a:off x="457200" y="2419975"/>
            <a:ext cx="776900" cy="486300"/>
            <a:chOff x="457200" y="1466425"/>
            <a:chExt cx="776900" cy="486300"/>
          </a:xfrm>
        </p:grpSpPr>
        <p:sp>
          <p:nvSpPr>
            <p:cNvPr id="1247" name="Google Shape;1247;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8" name="Google Shape;1248;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3"/>
          <p:cNvGrpSpPr/>
          <p:nvPr/>
        </p:nvGrpSpPr>
        <p:grpSpPr>
          <a:xfrm>
            <a:off x="457200" y="3011050"/>
            <a:ext cx="776900" cy="486300"/>
            <a:chOff x="457200" y="1466425"/>
            <a:chExt cx="776900" cy="486300"/>
          </a:xfrm>
        </p:grpSpPr>
        <p:sp>
          <p:nvSpPr>
            <p:cNvPr id="1251" name="Google Shape;1251;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2" name="Google Shape;1252;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3"/>
          <p:cNvGrpSpPr/>
          <p:nvPr/>
        </p:nvGrpSpPr>
        <p:grpSpPr>
          <a:xfrm>
            <a:off x="457200" y="3602137"/>
            <a:ext cx="776900" cy="486300"/>
            <a:chOff x="457200" y="1466425"/>
            <a:chExt cx="776900" cy="486300"/>
          </a:xfrm>
        </p:grpSpPr>
        <p:sp>
          <p:nvSpPr>
            <p:cNvPr id="1255" name="Google Shape;125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6" name="Google Shape;125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457200" y="4193262"/>
            <a:ext cx="776900" cy="486300"/>
            <a:chOff x="457200" y="1466425"/>
            <a:chExt cx="776900" cy="486300"/>
          </a:xfrm>
        </p:grpSpPr>
        <p:sp>
          <p:nvSpPr>
            <p:cNvPr id="1259" name="Google Shape;1259;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60" name="Google Shape;1260;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5" name="Google Shape;1265;p7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6"/>
        <p:cNvGrpSpPr/>
        <p:nvPr/>
      </p:nvGrpSpPr>
      <p:grpSpPr>
        <a:xfrm>
          <a:off x="0" y="0"/>
          <a:ext cx="0" cy="0"/>
          <a:chOff x="0" y="0"/>
          <a:chExt cx="0" cy="0"/>
        </a:xfrm>
      </p:grpSpPr>
      <p:sp>
        <p:nvSpPr>
          <p:cNvPr id="1267" name="Google Shape;1267;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70" name="Google Shape;1270;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71" name="Google Shape;127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2" name="Google Shape;1272;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3" name="Google Shape;1273;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4" name="Google Shape;1274;p74"/>
          <p:cNvGrpSpPr/>
          <p:nvPr/>
        </p:nvGrpSpPr>
        <p:grpSpPr>
          <a:xfrm>
            <a:off x="457200" y="1237825"/>
            <a:ext cx="776900" cy="486300"/>
            <a:chOff x="457200" y="1466425"/>
            <a:chExt cx="776900" cy="486300"/>
          </a:xfrm>
        </p:grpSpPr>
        <p:sp>
          <p:nvSpPr>
            <p:cNvPr id="1275" name="Google Shape;1275;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6" name="Google Shape;1276;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4"/>
          <p:cNvGrpSpPr/>
          <p:nvPr/>
        </p:nvGrpSpPr>
        <p:grpSpPr>
          <a:xfrm>
            <a:off x="457200" y="1828900"/>
            <a:ext cx="776900" cy="486300"/>
            <a:chOff x="457200" y="1466425"/>
            <a:chExt cx="776900" cy="486300"/>
          </a:xfrm>
        </p:grpSpPr>
        <p:sp>
          <p:nvSpPr>
            <p:cNvPr id="1280" name="Google Shape;1280;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1" name="Google Shape;1281;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4"/>
          <p:cNvGrpSpPr/>
          <p:nvPr/>
        </p:nvGrpSpPr>
        <p:grpSpPr>
          <a:xfrm>
            <a:off x="457200" y="2419975"/>
            <a:ext cx="776900" cy="486300"/>
            <a:chOff x="457200" y="1466425"/>
            <a:chExt cx="776900" cy="486300"/>
          </a:xfrm>
        </p:grpSpPr>
        <p:sp>
          <p:nvSpPr>
            <p:cNvPr id="1284" name="Google Shape;1284;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5" name="Google Shape;1285;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74"/>
          <p:cNvGrpSpPr/>
          <p:nvPr/>
        </p:nvGrpSpPr>
        <p:grpSpPr>
          <a:xfrm>
            <a:off x="457200" y="3011050"/>
            <a:ext cx="776900" cy="486300"/>
            <a:chOff x="457200" y="1466425"/>
            <a:chExt cx="776900" cy="486300"/>
          </a:xfrm>
        </p:grpSpPr>
        <p:sp>
          <p:nvSpPr>
            <p:cNvPr id="1288" name="Google Shape;1288;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9" name="Google Shape;1289;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4"/>
          <p:cNvGrpSpPr/>
          <p:nvPr/>
        </p:nvGrpSpPr>
        <p:grpSpPr>
          <a:xfrm>
            <a:off x="457200" y="3602137"/>
            <a:ext cx="776900" cy="486300"/>
            <a:chOff x="457200" y="1466425"/>
            <a:chExt cx="776900" cy="486300"/>
          </a:xfrm>
        </p:grpSpPr>
        <p:sp>
          <p:nvSpPr>
            <p:cNvPr id="1292" name="Google Shape;1292;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3" name="Google Shape;1293;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4"/>
          <p:cNvGrpSpPr/>
          <p:nvPr/>
        </p:nvGrpSpPr>
        <p:grpSpPr>
          <a:xfrm>
            <a:off x="457200" y="4193262"/>
            <a:ext cx="776900" cy="486300"/>
            <a:chOff x="457200" y="1466425"/>
            <a:chExt cx="776900" cy="486300"/>
          </a:xfrm>
        </p:grpSpPr>
        <p:sp>
          <p:nvSpPr>
            <p:cNvPr id="1296" name="Google Shape;1296;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7" name="Google Shape;1297;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2" name="Google Shape;1302;p7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3"/>
        <p:cNvGrpSpPr/>
        <p:nvPr/>
      </p:nvGrpSpPr>
      <p:grpSpPr>
        <a:xfrm>
          <a:off x="0" y="0"/>
          <a:ext cx="0" cy="0"/>
          <a:chOff x="0" y="0"/>
          <a:chExt cx="0" cy="0"/>
        </a:xfrm>
      </p:grpSpPr>
      <p:sp>
        <p:nvSpPr>
          <p:cNvPr id="1304" name="Google Shape;1304;p7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6" name="Google Shape;1306;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7" name="Google Shape;1307;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8" name="Google Shape;1308;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9" name="Google Shape;1309;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0" name="Google Shape;1310;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11" name="Google Shape;1311;p75"/>
          <p:cNvGrpSpPr/>
          <p:nvPr/>
        </p:nvGrpSpPr>
        <p:grpSpPr>
          <a:xfrm>
            <a:off x="457222" y="1149803"/>
            <a:ext cx="713194" cy="446423"/>
            <a:chOff x="457200" y="1466425"/>
            <a:chExt cx="776900" cy="486300"/>
          </a:xfrm>
        </p:grpSpPr>
        <p:sp>
          <p:nvSpPr>
            <p:cNvPr id="1312" name="Google Shape;131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3" name="Google Shape;131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5"/>
          <p:cNvGrpSpPr/>
          <p:nvPr/>
        </p:nvGrpSpPr>
        <p:grpSpPr>
          <a:xfrm>
            <a:off x="457222" y="1672428"/>
            <a:ext cx="713194" cy="446423"/>
            <a:chOff x="457200" y="1466425"/>
            <a:chExt cx="776900" cy="486300"/>
          </a:xfrm>
        </p:grpSpPr>
        <p:sp>
          <p:nvSpPr>
            <p:cNvPr id="1317" name="Google Shape;131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8" name="Google Shape;131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5"/>
          <p:cNvGrpSpPr/>
          <p:nvPr/>
        </p:nvGrpSpPr>
        <p:grpSpPr>
          <a:xfrm>
            <a:off x="457197" y="2195578"/>
            <a:ext cx="713194" cy="446423"/>
            <a:chOff x="457200" y="1466425"/>
            <a:chExt cx="776900" cy="486300"/>
          </a:xfrm>
        </p:grpSpPr>
        <p:sp>
          <p:nvSpPr>
            <p:cNvPr id="1322" name="Google Shape;132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3" name="Google Shape;132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5"/>
          <p:cNvGrpSpPr/>
          <p:nvPr/>
        </p:nvGrpSpPr>
        <p:grpSpPr>
          <a:xfrm>
            <a:off x="457197" y="2718203"/>
            <a:ext cx="713194" cy="446423"/>
            <a:chOff x="457200" y="1466425"/>
            <a:chExt cx="776900" cy="486300"/>
          </a:xfrm>
        </p:grpSpPr>
        <p:sp>
          <p:nvSpPr>
            <p:cNvPr id="1327" name="Google Shape;132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8" name="Google Shape;132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5"/>
          <p:cNvGrpSpPr/>
          <p:nvPr/>
        </p:nvGrpSpPr>
        <p:grpSpPr>
          <a:xfrm>
            <a:off x="457222" y="3240828"/>
            <a:ext cx="713194" cy="446423"/>
            <a:chOff x="457200" y="1466425"/>
            <a:chExt cx="776900" cy="486300"/>
          </a:xfrm>
        </p:grpSpPr>
        <p:sp>
          <p:nvSpPr>
            <p:cNvPr id="1332" name="Google Shape;133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3" name="Google Shape;133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5"/>
          <p:cNvGrpSpPr/>
          <p:nvPr/>
        </p:nvGrpSpPr>
        <p:grpSpPr>
          <a:xfrm>
            <a:off x="457222" y="3763453"/>
            <a:ext cx="713194" cy="446423"/>
            <a:chOff x="457200" y="1466425"/>
            <a:chExt cx="776900" cy="486300"/>
          </a:xfrm>
        </p:grpSpPr>
        <p:sp>
          <p:nvSpPr>
            <p:cNvPr id="1337" name="Google Shape;13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8" name="Google Shape;13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5"/>
          <p:cNvGrpSpPr/>
          <p:nvPr/>
        </p:nvGrpSpPr>
        <p:grpSpPr>
          <a:xfrm>
            <a:off x="457222" y="4311603"/>
            <a:ext cx="713194" cy="446423"/>
            <a:chOff x="457200" y="1466425"/>
            <a:chExt cx="776900" cy="486300"/>
          </a:xfrm>
        </p:grpSpPr>
        <p:sp>
          <p:nvSpPr>
            <p:cNvPr id="1342" name="Google Shape;134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3" name="Google Shape;134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5"/>
        <p:cNvGrpSpPr/>
        <p:nvPr/>
      </p:nvGrpSpPr>
      <p:grpSpPr>
        <a:xfrm>
          <a:off x="0" y="0"/>
          <a:ext cx="0" cy="0"/>
          <a:chOff x="0" y="0"/>
          <a:chExt cx="0" cy="0"/>
        </a:xfrm>
      </p:grpSpPr>
      <p:sp>
        <p:nvSpPr>
          <p:cNvPr id="1346" name="Google Shape;13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8" name="Google Shape;13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9" name="Google Shape;1349;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0" name="Google Shape;1350;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1" name="Google Shape;1351;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427" y="3873038"/>
            <a:ext cx="602564" cy="377174"/>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6"/>
          <p:cNvGrpSpPr/>
          <p:nvPr/>
        </p:nvGrpSpPr>
        <p:grpSpPr>
          <a:xfrm>
            <a:off x="457315" y="4311142"/>
            <a:ext cx="602564" cy="377174"/>
            <a:chOff x="457200" y="1466425"/>
            <a:chExt cx="776900" cy="486300"/>
          </a:xfrm>
        </p:grpSpPr>
        <p:sp>
          <p:nvSpPr>
            <p:cNvPr id="1359" name="Google Shape;135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0" name="Google Shape;136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6"/>
          <p:cNvGrpSpPr/>
          <p:nvPr/>
        </p:nvGrpSpPr>
        <p:grpSpPr>
          <a:xfrm>
            <a:off x="457377" y="2996663"/>
            <a:ext cx="602564" cy="377174"/>
            <a:chOff x="457200" y="1466425"/>
            <a:chExt cx="776900" cy="486300"/>
          </a:xfrm>
        </p:grpSpPr>
        <p:sp>
          <p:nvSpPr>
            <p:cNvPr id="1364" name="Google Shape;136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5" name="Google Shape;136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6"/>
          <p:cNvGrpSpPr/>
          <p:nvPr/>
        </p:nvGrpSpPr>
        <p:grpSpPr>
          <a:xfrm>
            <a:off x="457265" y="3434767"/>
            <a:ext cx="602564" cy="377174"/>
            <a:chOff x="457200" y="1466425"/>
            <a:chExt cx="776900" cy="486300"/>
          </a:xfrm>
        </p:grpSpPr>
        <p:sp>
          <p:nvSpPr>
            <p:cNvPr id="1369" name="Google Shape;136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0" name="Google Shape;137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6"/>
          <p:cNvGrpSpPr/>
          <p:nvPr/>
        </p:nvGrpSpPr>
        <p:grpSpPr>
          <a:xfrm>
            <a:off x="457402" y="2135288"/>
            <a:ext cx="602564" cy="377174"/>
            <a:chOff x="457200" y="1466425"/>
            <a:chExt cx="776900" cy="486300"/>
          </a:xfrm>
        </p:grpSpPr>
        <p:sp>
          <p:nvSpPr>
            <p:cNvPr id="1374" name="Google Shape;137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5" name="Google Shape;137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6"/>
          <p:cNvGrpSpPr/>
          <p:nvPr/>
        </p:nvGrpSpPr>
        <p:grpSpPr>
          <a:xfrm>
            <a:off x="457290" y="2573392"/>
            <a:ext cx="602564" cy="377174"/>
            <a:chOff x="457200" y="1466425"/>
            <a:chExt cx="776900" cy="486300"/>
          </a:xfrm>
        </p:grpSpPr>
        <p:sp>
          <p:nvSpPr>
            <p:cNvPr id="1379" name="Google Shape;137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80" name="Google Shape;138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6"/>
          <p:cNvGrpSpPr/>
          <p:nvPr/>
        </p:nvGrpSpPr>
        <p:grpSpPr>
          <a:xfrm>
            <a:off x="457352" y="1258913"/>
            <a:ext cx="602564" cy="377174"/>
            <a:chOff x="457200" y="1466425"/>
            <a:chExt cx="776900" cy="486300"/>
          </a:xfrm>
        </p:grpSpPr>
        <p:sp>
          <p:nvSpPr>
            <p:cNvPr id="1384" name="Google Shape;138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5" name="Google Shape;138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6"/>
          <p:cNvGrpSpPr/>
          <p:nvPr/>
        </p:nvGrpSpPr>
        <p:grpSpPr>
          <a:xfrm>
            <a:off x="457240" y="1697017"/>
            <a:ext cx="602564" cy="377174"/>
            <a:chOff x="457200" y="1466425"/>
            <a:chExt cx="776900" cy="486300"/>
          </a:xfrm>
        </p:grpSpPr>
        <p:sp>
          <p:nvSpPr>
            <p:cNvPr id="1389" name="Google Shape;138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90" name="Google Shape;139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2"/>
        <p:cNvGrpSpPr/>
        <p:nvPr/>
      </p:nvGrpSpPr>
      <p:grpSpPr>
        <a:xfrm>
          <a:off x="0" y="0"/>
          <a:ext cx="0" cy="0"/>
          <a:chOff x="0" y="0"/>
          <a:chExt cx="0" cy="0"/>
        </a:xfrm>
      </p:grpSpPr>
      <p:sp>
        <p:nvSpPr>
          <p:cNvPr id="1393" name="Google Shape;1393;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5" name="Google Shape;1395;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7" name="Google Shape;1397;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8" name="Google Shape;1398;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427" y="3873038"/>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7"/>
          <p:cNvGrpSpPr/>
          <p:nvPr/>
        </p:nvGrpSpPr>
        <p:grpSpPr>
          <a:xfrm>
            <a:off x="457315" y="4311142"/>
            <a:ext cx="602564" cy="377174"/>
            <a:chOff x="457200" y="1466425"/>
            <a:chExt cx="776900" cy="486300"/>
          </a:xfrm>
        </p:grpSpPr>
        <p:sp>
          <p:nvSpPr>
            <p:cNvPr id="1406" name="Google Shape;140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7" name="Google Shape;140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7"/>
          <p:cNvGrpSpPr/>
          <p:nvPr/>
        </p:nvGrpSpPr>
        <p:grpSpPr>
          <a:xfrm>
            <a:off x="457377" y="2996663"/>
            <a:ext cx="602564" cy="377174"/>
            <a:chOff x="457200" y="1466425"/>
            <a:chExt cx="776900" cy="486300"/>
          </a:xfrm>
        </p:grpSpPr>
        <p:sp>
          <p:nvSpPr>
            <p:cNvPr id="1411" name="Google Shape;141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2" name="Google Shape;141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7"/>
          <p:cNvGrpSpPr/>
          <p:nvPr/>
        </p:nvGrpSpPr>
        <p:grpSpPr>
          <a:xfrm>
            <a:off x="457265" y="3434767"/>
            <a:ext cx="602564" cy="377174"/>
            <a:chOff x="457200" y="1466425"/>
            <a:chExt cx="776900" cy="486300"/>
          </a:xfrm>
        </p:grpSpPr>
        <p:sp>
          <p:nvSpPr>
            <p:cNvPr id="1416" name="Google Shape;141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7" name="Google Shape;141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7"/>
          <p:cNvGrpSpPr/>
          <p:nvPr/>
        </p:nvGrpSpPr>
        <p:grpSpPr>
          <a:xfrm>
            <a:off x="457402" y="2135288"/>
            <a:ext cx="602564" cy="377174"/>
            <a:chOff x="457200" y="1466425"/>
            <a:chExt cx="776900" cy="486300"/>
          </a:xfrm>
        </p:grpSpPr>
        <p:sp>
          <p:nvSpPr>
            <p:cNvPr id="1421" name="Google Shape;142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2" name="Google Shape;142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7"/>
          <p:cNvGrpSpPr/>
          <p:nvPr/>
        </p:nvGrpSpPr>
        <p:grpSpPr>
          <a:xfrm>
            <a:off x="457290" y="2573392"/>
            <a:ext cx="602564" cy="377174"/>
            <a:chOff x="457200" y="1466425"/>
            <a:chExt cx="776900" cy="486300"/>
          </a:xfrm>
        </p:grpSpPr>
        <p:sp>
          <p:nvSpPr>
            <p:cNvPr id="1426" name="Google Shape;142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7" name="Google Shape;142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457352" y="1258913"/>
            <a:ext cx="602564" cy="377174"/>
            <a:chOff x="457200" y="1466425"/>
            <a:chExt cx="776900" cy="486300"/>
          </a:xfrm>
        </p:grpSpPr>
        <p:sp>
          <p:nvSpPr>
            <p:cNvPr id="1431" name="Google Shape;143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2" name="Google Shape;143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7"/>
          <p:cNvGrpSpPr/>
          <p:nvPr/>
        </p:nvGrpSpPr>
        <p:grpSpPr>
          <a:xfrm>
            <a:off x="457240" y="1697017"/>
            <a:ext cx="602564" cy="377174"/>
            <a:chOff x="457200" y="1466425"/>
            <a:chExt cx="776900" cy="486300"/>
          </a:xfrm>
        </p:grpSpPr>
        <p:sp>
          <p:nvSpPr>
            <p:cNvPr id="1436" name="Google Shape;143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7" name="Google Shape;143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2" name="Google Shape;144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4" name="Google Shape;1444;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5" name="Google Shape;1445;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8"/>
          <p:cNvGrpSpPr/>
          <p:nvPr/>
        </p:nvGrpSpPr>
        <p:grpSpPr>
          <a:xfrm>
            <a:off x="457181" y="1345103"/>
            <a:ext cx="533372" cy="533480"/>
            <a:chOff x="457200" y="1378813"/>
            <a:chExt cx="695400" cy="695450"/>
          </a:xfrm>
        </p:grpSpPr>
        <p:sp>
          <p:nvSpPr>
            <p:cNvPr id="1447" name="Google Shape;1447;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7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8"/>
          <p:cNvGrpSpPr/>
          <p:nvPr/>
        </p:nvGrpSpPr>
        <p:grpSpPr>
          <a:xfrm>
            <a:off x="3305156" y="1345103"/>
            <a:ext cx="533372" cy="533480"/>
            <a:chOff x="457200" y="1378813"/>
            <a:chExt cx="695400" cy="695450"/>
          </a:xfrm>
        </p:grpSpPr>
        <p:sp>
          <p:nvSpPr>
            <p:cNvPr id="1452" name="Google Shape;1452;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3" name="Google Shape;1453;p7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6" name="Google Shape;1456;p78"/>
          <p:cNvGrpSpPr/>
          <p:nvPr/>
        </p:nvGrpSpPr>
        <p:grpSpPr>
          <a:xfrm>
            <a:off x="6134081" y="1345853"/>
            <a:ext cx="533372" cy="533480"/>
            <a:chOff x="457200" y="1378813"/>
            <a:chExt cx="695400" cy="695450"/>
          </a:xfrm>
        </p:grpSpPr>
        <p:sp>
          <p:nvSpPr>
            <p:cNvPr id="1457" name="Google Shape;1457;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8" name="Google Shape;1458;p7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61"/>
        <p:cNvGrpSpPr/>
        <p:nvPr/>
      </p:nvGrpSpPr>
      <p:grpSpPr>
        <a:xfrm>
          <a:off x="0" y="0"/>
          <a:ext cx="0" cy="0"/>
          <a:chOff x="0" y="0"/>
          <a:chExt cx="0" cy="0"/>
        </a:xfrm>
      </p:grpSpPr>
      <p:pic>
        <p:nvPicPr>
          <p:cNvPr id="1462" name="Google Shape;1462;p7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3" name="Google Shape;1463;p7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7" name="Google Shape;146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8" name="Google Shape;146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9" name="Google Shape;146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0" name="Google Shape;1470;p79"/>
          <p:cNvGrpSpPr/>
          <p:nvPr/>
        </p:nvGrpSpPr>
        <p:grpSpPr>
          <a:xfrm>
            <a:off x="457206" y="142130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9"/>
          <p:cNvGrpSpPr/>
          <p:nvPr/>
        </p:nvGrpSpPr>
        <p:grpSpPr>
          <a:xfrm>
            <a:off x="4936306" y="1423553"/>
            <a:ext cx="533372" cy="533480"/>
            <a:chOff x="457200" y="1378813"/>
            <a:chExt cx="695400" cy="695450"/>
          </a:xfrm>
        </p:grpSpPr>
        <p:sp>
          <p:nvSpPr>
            <p:cNvPr id="1477" name="Google Shape;1477;p7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8" name="Google Shape;1478;p7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7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81"/>
        <p:cNvGrpSpPr/>
        <p:nvPr/>
      </p:nvGrpSpPr>
      <p:grpSpPr>
        <a:xfrm>
          <a:off x="0" y="0"/>
          <a:ext cx="0" cy="0"/>
          <a:chOff x="0" y="0"/>
          <a:chExt cx="0" cy="0"/>
        </a:xfrm>
      </p:grpSpPr>
      <p:sp>
        <p:nvSpPr>
          <p:cNvPr id="1482" name="Google Shape;148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4" name="Google Shape;148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5" name="Google Shape;148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6" name="Google Shape;148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7" name="Google Shape;14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8" name="Google Shape;1488;p8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9" name="Google Shape;1489;p8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4" name="Google Shape;1494;p8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5" name="Google Shape;1495;p8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00" name="Google Shape;1500;p8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01" name="Google Shape;1501;p8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8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5" name="Google Shape;1505;p8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8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8"/>
        <p:cNvGrpSpPr/>
        <p:nvPr/>
      </p:nvGrpSpPr>
      <p:grpSpPr>
        <a:xfrm>
          <a:off x="0" y="0"/>
          <a:ext cx="0" cy="0"/>
          <a:chOff x="0" y="0"/>
          <a:chExt cx="0" cy="0"/>
        </a:xfrm>
      </p:grpSpPr>
      <p:sp>
        <p:nvSpPr>
          <p:cNvPr id="1509" name="Google Shape;1509;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2" name="Google Shape;1512;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4" name="Google Shape;1514;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3" name="Google Shape;1523;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4" name="Google Shape;1524;p8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5" name="Google Shape;1525;p8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6" name="Google Shape;1526;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7"/>
        <p:cNvGrpSpPr/>
        <p:nvPr/>
      </p:nvGrpSpPr>
      <p:grpSpPr>
        <a:xfrm>
          <a:off x="0" y="0"/>
          <a:ext cx="0" cy="0"/>
          <a:chOff x="0" y="0"/>
          <a:chExt cx="0" cy="0"/>
        </a:xfrm>
      </p:grpSpPr>
      <p:sp>
        <p:nvSpPr>
          <p:cNvPr id="1528" name="Google Shape;1528;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1" name="Google Shape;153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3" name="Google Shape;15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0" name="Google Shape;1540;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2" name="Google Shape;1542;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3" name="Google Shape;1543;p8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4" name="Google Shape;1544;p8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5" name="Google Shape;1545;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6"/>
        <p:cNvGrpSpPr/>
        <p:nvPr/>
      </p:nvGrpSpPr>
      <p:grpSpPr>
        <a:xfrm>
          <a:off x="0" y="0"/>
          <a:ext cx="0" cy="0"/>
          <a:chOff x="0" y="0"/>
          <a:chExt cx="0" cy="0"/>
        </a:xfrm>
      </p:grpSpPr>
      <p:sp>
        <p:nvSpPr>
          <p:cNvPr id="1547" name="Google Shape;1547;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0" name="Google Shape;1550;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2" name="Google Shape;1552;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3" name="Google Shape;1553;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9" name="Google Shape;1559;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1" name="Google Shape;1561;p8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2" name="Google Shape;1562;p8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3" name="Google Shape;1563;p8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4" name="Google Shape;1564;p8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5"/>
        <p:cNvGrpSpPr/>
        <p:nvPr/>
      </p:nvGrpSpPr>
      <p:grpSpPr>
        <a:xfrm>
          <a:off x="0" y="0"/>
          <a:ext cx="0" cy="0"/>
          <a:chOff x="0" y="0"/>
          <a:chExt cx="0" cy="0"/>
        </a:xfrm>
      </p:grpSpPr>
      <p:sp>
        <p:nvSpPr>
          <p:cNvPr id="1566" name="Google Shape;1566;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9" name="Google Shape;1569;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0" name="Google Shape;157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1" name="Google Shape;1571;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2" name="Google Shape;157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8" name="Google Shape;1578;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0" name="Google Shape;1580;p8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81" name="Google Shape;1581;p8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2" name="Google Shape;1582;p8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3" name="Google Shape;1583;p8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4"/>
        <p:cNvGrpSpPr/>
        <p:nvPr/>
      </p:nvGrpSpPr>
      <p:grpSpPr>
        <a:xfrm>
          <a:off x="0" y="0"/>
          <a:ext cx="0" cy="0"/>
          <a:chOff x="0" y="0"/>
          <a:chExt cx="0" cy="0"/>
        </a:xfrm>
      </p:grpSpPr>
      <p:sp>
        <p:nvSpPr>
          <p:cNvPr id="1585" name="Google Shape;158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8" name="Google Shape;158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9" name="Google Shape;158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0" name="Google Shape;159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1" name="Google Shape;159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1" name="Google Shape;160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2" name="Google Shape;1602;p8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3" name="Google Shape;160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4" name="Google Shape;1604;p8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5" name="Google Shape;160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6"/>
        <p:cNvGrpSpPr/>
        <p:nvPr/>
      </p:nvGrpSpPr>
      <p:grpSpPr>
        <a:xfrm>
          <a:off x="0" y="0"/>
          <a:ext cx="0" cy="0"/>
          <a:chOff x="0" y="0"/>
          <a:chExt cx="0" cy="0"/>
        </a:xfrm>
      </p:grpSpPr>
      <p:sp>
        <p:nvSpPr>
          <p:cNvPr id="1607" name="Google Shape;160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0" name="Google Shape;161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1" name="Google Shape;161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2" name="Google Shape;161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3" name="Google Shape;161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3" name="Google Shape;162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4" name="Google Shape;1624;p8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5" name="Google Shape;162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6" name="Google Shape;1626;p8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7" name="Google Shape;162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8"/>
        <p:cNvGrpSpPr/>
        <p:nvPr/>
      </p:nvGrpSpPr>
      <p:grpSpPr>
        <a:xfrm>
          <a:off x="0" y="0"/>
          <a:ext cx="0" cy="0"/>
          <a:chOff x="0" y="0"/>
          <a:chExt cx="0" cy="0"/>
        </a:xfrm>
      </p:grpSpPr>
      <p:sp>
        <p:nvSpPr>
          <p:cNvPr id="1629" name="Google Shape;162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2" name="Google Shape;163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3" name="Google Shape;163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4" name="Google Shape;163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5" name="Google Shape;163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5" name="Google Shape;1645;p8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6" name="Google Shape;1646;p8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7" name="Google Shape;1647;p8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8" name="Google Shape;1648;p8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9" name="Google Shape;1649;p8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50"/>
        <p:cNvGrpSpPr/>
        <p:nvPr/>
      </p:nvGrpSpPr>
      <p:grpSpPr>
        <a:xfrm>
          <a:off x="0" y="0"/>
          <a:ext cx="0" cy="0"/>
          <a:chOff x="0" y="0"/>
          <a:chExt cx="0" cy="0"/>
        </a:xfrm>
      </p:grpSpPr>
      <p:sp>
        <p:nvSpPr>
          <p:cNvPr id="1651" name="Google Shape;1651;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4" name="Google Shape;165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5" name="Google Shape;165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6" name="Google Shape;165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7" name="Google Shape;165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5" name="Google Shape;166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7" name="Google Shape;1667;p8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8" name="Google Shape;1668;p8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9" name="Google Shape;1669;p8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70" name="Google Shape;1670;p8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71" name="Google Shape;1671;p8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2"/>
        <p:cNvGrpSpPr/>
        <p:nvPr/>
      </p:nvGrpSpPr>
      <p:grpSpPr>
        <a:xfrm>
          <a:off x="0" y="0"/>
          <a:ext cx="0" cy="0"/>
          <a:chOff x="0" y="0"/>
          <a:chExt cx="0" cy="0"/>
        </a:xfrm>
      </p:grpSpPr>
      <p:sp>
        <p:nvSpPr>
          <p:cNvPr id="1673" name="Google Shape;167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7" name="Google Shape;167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8" name="Google Shape;167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9" name="Google Shape;167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1" name="Google Shape;169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2" name="Google Shape;1692;p8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3" name="Google Shape;169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4" name="Google Shape;1694;p8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5" name="Google Shape;169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6" name="Google Shape;1696;p8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7"/>
        <p:cNvGrpSpPr/>
        <p:nvPr/>
      </p:nvGrpSpPr>
      <p:grpSpPr>
        <a:xfrm>
          <a:off x="0" y="0"/>
          <a:ext cx="0" cy="0"/>
          <a:chOff x="0" y="0"/>
          <a:chExt cx="0" cy="0"/>
        </a:xfrm>
      </p:grpSpPr>
      <p:sp>
        <p:nvSpPr>
          <p:cNvPr id="1698" name="Google Shape;169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1" name="Google Shape;170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2" name="Google Shape;170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3" name="Google Shape;170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4" name="Google Shape;170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4" name="Google Shape;171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6" name="Google Shape;171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7" name="Google Shape;1717;p9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8" name="Google Shape;171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9" name="Google Shape;1719;p9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20" name="Google Shape;172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21" name="Google Shape;1721;p9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2"/>
        <p:cNvGrpSpPr/>
        <p:nvPr/>
      </p:nvGrpSpPr>
      <p:grpSpPr>
        <a:xfrm>
          <a:off x="0" y="0"/>
          <a:ext cx="0" cy="0"/>
          <a:chOff x="0" y="0"/>
          <a:chExt cx="0" cy="0"/>
        </a:xfrm>
      </p:grpSpPr>
      <p:sp>
        <p:nvSpPr>
          <p:cNvPr id="1723" name="Google Shape;172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6" name="Google Shape;172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7" name="Google Shape;172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8" name="Google Shape;172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9" name="Google Shape;172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1" name="Google Shape;1741;p9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2" name="Google Shape;1742;p9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3" name="Google Shape;1743;p9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4" name="Google Shape;1744;p9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5" name="Google Shape;1745;p9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6" name="Google Shape;1746;p9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7"/>
        <p:cNvGrpSpPr/>
        <p:nvPr/>
      </p:nvGrpSpPr>
      <p:grpSpPr>
        <a:xfrm>
          <a:off x="0" y="0"/>
          <a:ext cx="0" cy="0"/>
          <a:chOff x="0" y="0"/>
          <a:chExt cx="0" cy="0"/>
        </a:xfrm>
      </p:grpSpPr>
      <p:sp>
        <p:nvSpPr>
          <p:cNvPr id="1748" name="Google Shape;174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1" name="Google Shape;175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2" name="Google Shape;175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3" name="Google Shape;175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4" name="Google Shape;175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6" name="Google Shape;1766;p9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7" name="Google Shape;1767;p9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8" name="Google Shape;1768;p9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9" name="Google Shape;1769;p9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70" name="Google Shape;1770;p9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71" name="Google Shape;1771;p9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2"/>
        <p:cNvGrpSpPr/>
        <p:nvPr/>
      </p:nvGrpSpPr>
      <p:grpSpPr>
        <a:xfrm>
          <a:off x="0" y="0"/>
          <a:ext cx="0" cy="0"/>
          <a:chOff x="0" y="0"/>
          <a:chExt cx="0" cy="0"/>
        </a:xfrm>
      </p:grpSpPr>
      <p:sp>
        <p:nvSpPr>
          <p:cNvPr id="1773" name="Google Shape;1773;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6" name="Google Shape;177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7" name="Google Shape;177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8" name="Google Shape;177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9" name="Google Shape;177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3" name="Google Shape;1793;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4" name="Google Shape;1794;p9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5" name="Google Shape;1795;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6" name="Google Shape;1796;p9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7" name="Google Shape;1797;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8" name="Google Shape;1798;p9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9" name="Google Shape;1799;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00"/>
        <p:cNvGrpSpPr/>
        <p:nvPr/>
      </p:nvGrpSpPr>
      <p:grpSpPr>
        <a:xfrm>
          <a:off x="0" y="0"/>
          <a:ext cx="0" cy="0"/>
          <a:chOff x="0" y="0"/>
          <a:chExt cx="0" cy="0"/>
        </a:xfrm>
      </p:grpSpPr>
      <p:sp>
        <p:nvSpPr>
          <p:cNvPr id="1801" name="Google Shape;1801;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4" name="Google Shape;1804;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5" name="Google Shape;1805;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6" name="Google Shape;1806;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7" name="Google Shape;180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9" name="Google Shape;1819;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1" name="Google Shape;1821;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2" name="Google Shape;1822;p9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3" name="Google Shape;1823;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4" name="Google Shape;1824;p9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5" name="Google Shape;1825;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6" name="Google Shape;1826;p9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7" name="Google Shape;1827;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8"/>
        <p:cNvGrpSpPr/>
        <p:nvPr/>
      </p:nvGrpSpPr>
      <p:grpSpPr>
        <a:xfrm>
          <a:off x="0" y="0"/>
          <a:ext cx="0" cy="0"/>
          <a:chOff x="0" y="0"/>
          <a:chExt cx="0" cy="0"/>
        </a:xfrm>
      </p:grpSpPr>
      <p:sp>
        <p:nvSpPr>
          <p:cNvPr id="1829" name="Google Shape;1829;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2" name="Google Shape;1832;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3" name="Google Shape;183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4" name="Google Shape;1834;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5" name="Google Shape;1835;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9" name="Google Shape;1849;p9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50" name="Google Shape;1850;p9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51" name="Google Shape;1851;p9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2" name="Google Shape;1852;p9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3" name="Google Shape;1853;p9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4" name="Google Shape;1854;p9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5" name="Google Shape;1855;p9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6"/>
        <p:cNvGrpSpPr/>
        <p:nvPr/>
      </p:nvGrpSpPr>
      <p:grpSpPr>
        <a:xfrm>
          <a:off x="0" y="0"/>
          <a:ext cx="0" cy="0"/>
          <a:chOff x="0" y="0"/>
          <a:chExt cx="0" cy="0"/>
        </a:xfrm>
      </p:grpSpPr>
      <p:sp>
        <p:nvSpPr>
          <p:cNvPr id="1857" name="Google Shape;1857;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0" name="Google Shape;1860;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2" name="Google Shape;1862;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7" name="Google Shape;1877;p9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8" name="Google Shape;1878;p9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9" name="Google Shape;1879;p9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80" name="Google Shape;1880;p9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81" name="Google Shape;1881;p9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2" name="Google Shape;1882;p9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3" name="Google Shape;1883;p9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4"/>
        <p:cNvGrpSpPr/>
        <p:nvPr/>
      </p:nvGrpSpPr>
      <p:grpSpPr>
        <a:xfrm>
          <a:off x="0" y="0"/>
          <a:ext cx="0" cy="0"/>
          <a:chOff x="0" y="0"/>
          <a:chExt cx="0" cy="0"/>
        </a:xfrm>
      </p:grpSpPr>
      <p:sp>
        <p:nvSpPr>
          <p:cNvPr id="1885" name="Google Shape;188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7" name="Google Shape;1887;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9" name="Google Shape;1889;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0" name="Google Shape;1890;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8" name="Google Shape;1908;p9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9" name="Google Shape;1909;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0" name="Google Shape;1910;p9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11" name="Google Shape;1911;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2" name="Google Shape;1912;p9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3" name="Google Shape;1913;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4" name="Google Shape;1914;p9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5"/>
        <p:cNvGrpSpPr/>
        <p:nvPr/>
      </p:nvGrpSpPr>
      <p:grpSpPr>
        <a:xfrm>
          <a:off x="0" y="0"/>
          <a:ext cx="0" cy="0"/>
          <a:chOff x="0" y="0"/>
          <a:chExt cx="0" cy="0"/>
        </a:xfrm>
      </p:grpSpPr>
      <p:sp>
        <p:nvSpPr>
          <p:cNvPr id="1916" name="Google Shape;1916;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8" name="Google Shape;1938;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9" name="Google Shape;1939;p9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40" name="Google Shape;1940;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41" name="Google Shape;1941;p9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2" name="Google Shape;1942;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3" name="Google Shape;1943;p9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4" name="Google Shape;1944;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5" name="Google Shape;1945;p9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6"/>
        <p:cNvGrpSpPr/>
        <p:nvPr/>
      </p:nvGrpSpPr>
      <p:grpSpPr>
        <a:xfrm>
          <a:off x="0" y="0"/>
          <a:ext cx="0" cy="0"/>
          <a:chOff x="0" y="0"/>
          <a:chExt cx="0" cy="0"/>
        </a:xfrm>
      </p:grpSpPr>
      <p:sp>
        <p:nvSpPr>
          <p:cNvPr id="1947" name="Google Shape;1947;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9" name="Google Shape;1949;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0" name="Google Shape;195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51" name="Google Shape;1951;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2" name="Google Shape;1952;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9" name="Google Shape;1969;p9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70" name="Google Shape;1970;p9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71" name="Google Shape;1971;p9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2" name="Google Shape;1972;p9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3" name="Google Shape;1973;p9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4" name="Google Shape;1974;p9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5" name="Google Shape;1975;p9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6" name="Google Shape;1976;p9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7"/>
        <p:cNvGrpSpPr/>
        <p:nvPr/>
      </p:nvGrpSpPr>
      <p:grpSpPr>
        <a:xfrm>
          <a:off x="0" y="0"/>
          <a:ext cx="0" cy="0"/>
          <a:chOff x="0" y="0"/>
          <a:chExt cx="0" cy="0"/>
        </a:xfrm>
      </p:grpSpPr>
      <p:sp>
        <p:nvSpPr>
          <p:cNvPr id="1978" name="Google Shape;1978;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0" name="Google Shape;1980;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81" name="Google Shape;198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2" name="Google Shape;1982;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3" name="Google Shape;1983;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8" name="Google Shape;1998;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0" name="Google Shape;2000;p10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01" name="Google Shape;2001;p10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2" name="Google Shape;2002;p10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3" name="Google Shape;2003;p10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4" name="Google Shape;2004;p10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5" name="Google Shape;2005;p10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6" name="Google Shape;2006;p10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7" name="Google Shape;2007;p10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8"/>
        <p:cNvGrpSpPr/>
        <p:nvPr/>
      </p:nvGrpSpPr>
      <p:grpSpPr>
        <a:xfrm>
          <a:off x="0" y="0"/>
          <a:ext cx="0" cy="0"/>
          <a:chOff x="0" y="0"/>
          <a:chExt cx="0" cy="0"/>
        </a:xfrm>
      </p:grpSpPr>
      <p:pic>
        <p:nvPicPr>
          <p:cNvPr id="2009" name="Google Shape;2009;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0" name="Google Shape;2010;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3" name="Google Shape;2013;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4" name="Google Shape;2014;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5" name="Google Shape;2015;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2"/>
        <p:cNvGrpSpPr/>
        <p:nvPr/>
      </p:nvGrpSpPr>
      <p:grpSpPr>
        <a:xfrm>
          <a:off x="0" y="0"/>
          <a:ext cx="0" cy="0"/>
          <a:chOff x="0" y="0"/>
          <a:chExt cx="0" cy="0"/>
        </a:xfrm>
      </p:grpSpPr>
      <p:sp>
        <p:nvSpPr>
          <p:cNvPr id="1023" name="Google Shape;102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splunkbase.splunk.com/app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splunkbase.splunk.com/apps/#/type/app" TargetMode="Externa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hyperlink" Target="https://splunkbase.splunk.com/app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splunkbase.splunk.com/apps/#/type/addon" TargetMode="Externa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s://www.splunk.com/en_us/software.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gif"/></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0.png"/><Relationship Id="rId4" Type="http://schemas.openxmlformats.org/officeDocument/2006/relationships/hyperlink" Target="https://splunkbase.splunk.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0.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9.xml"/><Relationship Id="rId1" Type="http://schemas.openxmlformats.org/officeDocument/2006/relationships/slideLayout" Target="../slideLayouts/slideLayout51.xml"/><Relationship Id="rId4" Type="http://schemas.openxmlformats.org/officeDocument/2006/relationships/image" Target="../media/image46.jp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0.xml"/></Relationships>
</file>

<file path=ppt/slides/_rels/slide42.xml.rels><?xml version="1.0" encoding="UTF-8" standalone="yes"?>
<Relationships xmlns="http://schemas.openxmlformats.org/package/2006/relationships"><Relationship Id="rId3" Type="http://schemas.openxmlformats.org/officeDocument/2006/relationships/hyperlink" Target="https://dribbble.com/shots/7085644-Typing"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www.splunk.com/en_us/products/apps-and-add-on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 Day 2</a:t>
            </a:r>
            <a:endParaRPr/>
          </a:p>
        </p:txBody>
      </p:sp>
      <p:sp>
        <p:nvSpPr>
          <p:cNvPr id="2041" name="Google Shape;2041;p10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Splunk Searches</a:t>
            </a:r>
            <a:endParaRPr>
              <a:latin typeface="Roboto Light"/>
              <a:ea typeface="Roboto Light"/>
              <a:cs typeface="Roboto Light"/>
              <a:sym typeface="Roboto Light"/>
            </a:endParaRPr>
          </a:p>
        </p:txBody>
      </p:sp>
      <p:sp>
        <p:nvSpPr>
          <p:cNvPr id="2042" name="Google Shape;204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5"/>
        <p:cNvGrpSpPr/>
        <p:nvPr/>
      </p:nvGrpSpPr>
      <p:grpSpPr>
        <a:xfrm>
          <a:off x="0" y="0"/>
          <a:ext cx="0" cy="0"/>
          <a:chOff x="0" y="0"/>
          <a:chExt cx="0" cy="0"/>
        </a:xfrm>
      </p:grpSpPr>
      <p:sp>
        <p:nvSpPr>
          <p:cNvPr id="2156" name="Google Shape;2156;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3">
                  <a:extLst>
                    <a:ext uri="{A12FA001-AC4F-418D-AE19-62706E023703}">
                      <ahyp:hlinkClr xmlns:ahyp="http://schemas.microsoft.com/office/drawing/2018/hyperlinkcolor" val="tx"/>
                    </a:ext>
                  </a:extLst>
                </a:hlinkClick>
              </a:rPr>
              <a:t>(Source)</a:t>
            </a:r>
            <a:endParaRPr>
              <a:solidFill>
                <a:srgbClr val="FFFFFF"/>
              </a:solidFill>
            </a:endParaRPr>
          </a:p>
        </p:txBody>
      </p:sp>
      <p:pic>
        <p:nvPicPr>
          <p:cNvPr id="2157" name="Google Shape;2157;p116"/>
          <p:cNvPicPr preferRelativeResize="0"/>
          <p:nvPr/>
        </p:nvPicPr>
        <p:blipFill rotWithShape="1">
          <a:blip r:embed="rId4">
            <a:alphaModFix/>
          </a:blip>
          <a:srcRect l="22091" t="1455" r="-1842" b="-3945"/>
          <a:stretch/>
        </p:blipFill>
        <p:spPr>
          <a:xfrm>
            <a:off x="2852054" y="0"/>
            <a:ext cx="6368143" cy="5143501"/>
          </a:xfrm>
          <a:prstGeom prst="rect">
            <a:avLst/>
          </a:prstGeom>
          <a:noFill/>
          <a:ln>
            <a:noFill/>
          </a:ln>
        </p:spPr>
      </p:pic>
      <p:sp>
        <p:nvSpPr>
          <p:cNvPr id="2158" name="Google Shape;2158;p116"/>
          <p:cNvSpPr txBox="1"/>
          <p:nvPr/>
        </p:nvSpPr>
        <p:spPr>
          <a:xfrm>
            <a:off x="-12350" y="0"/>
            <a:ext cx="3744300" cy="5143500"/>
          </a:xfrm>
          <a:prstGeom prst="rect">
            <a:avLst/>
          </a:prstGeom>
          <a:solidFill>
            <a:srgbClr val="00A1D3"/>
          </a:solidFill>
          <a:ln>
            <a:noFill/>
          </a:ln>
        </p:spPr>
        <p:txBody>
          <a:bodyPr spcFirstLastPara="1" wrap="square" lIns="457200" tIns="1828800" rIns="274300" bIns="91425" anchor="t" anchorCtr="0">
            <a:noAutofit/>
          </a:bodyPr>
          <a:lstStyle/>
          <a:p>
            <a:pPr marL="0" lvl="0" indent="0" algn="l" rtl="0">
              <a:lnSpc>
                <a:spcPct val="115000"/>
              </a:lnSpc>
              <a:spcBef>
                <a:spcPts val="0"/>
              </a:spcBef>
              <a:spcAft>
                <a:spcPts val="0"/>
              </a:spcAft>
              <a:buNone/>
            </a:pPr>
            <a:r>
              <a:rPr lang="en" sz="1800">
                <a:solidFill>
                  <a:srgbClr val="FFFFFF"/>
                </a:solidFill>
                <a:latin typeface="Roboto Light"/>
                <a:ea typeface="Roboto Light"/>
                <a:cs typeface="Roboto Light"/>
                <a:sym typeface="Roboto Light"/>
              </a:rPr>
              <a:t>are applications that users </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can add to their Splunk base product. Apps have custom searches and features, and</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their own interface.</a:t>
            </a:r>
            <a:endParaRPr sz="1800">
              <a:solidFill>
                <a:srgbClr val="FFFFFF"/>
              </a:solidFill>
              <a:latin typeface="Roboto Light"/>
              <a:ea typeface="Roboto Light"/>
              <a:cs typeface="Roboto Light"/>
              <a:sym typeface="Roboto Light"/>
            </a:endParaRPr>
          </a:p>
        </p:txBody>
      </p:sp>
      <p:sp>
        <p:nvSpPr>
          <p:cNvPr id="2159" name="Google Shape;2159;p116"/>
          <p:cNvSpPr/>
          <p:nvPr/>
        </p:nvSpPr>
        <p:spPr>
          <a:xfrm>
            <a:off x="420850" y="1181625"/>
            <a:ext cx="2077800" cy="502200"/>
          </a:xfrm>
          <a:prstGeom prst="roundRect">
            <a:avLst>
              <a:gd name="adj" fmla="val 16667"/>
            </a:avLst>
          </a:prstGeom>
          <a:solidFill>
            <a:srgbClr val="FFFFFF"/>
          </a:solidFill>
          <a:ln>
            <a:noFill/>
          </a:ln>
        </p:spPr>
        <p:txBody>
          <a:bodyPr spcFirstLastPara="1" wrap="square" lIns="182875" tIns="137150"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b="1">
                <a:solidFill>
                  <a:srgbClr val="1B75BC"/>
                </a:solidFill>
                <a:latin typeface="Roboto"/>
                <a:ea typeface="Roboto"/>
                <a:cs typeface="Roboto"/>
                <a:sym typeface="Roboto"/>
              </a:rPr>
              <a:t>Splunk Apps</a:t>
            </a:r>
            <a:endParaRPr>
              <a:solidFill>
                <a:srgbClr val="1B75BC"/>
              </a:solidFill>
            </a:endParaRPr>
          </a:p>
        </p:txBody>
      </p:sp>
      <p:sp>
        <p:nvSpPr>
          <p:cNvPr id="2160" name="Google Shape;2160;p116"/>
          <p:cNvSpPr txBox="1">
            <a:spLocks noGrp="1"/>
          </p:cNvSpPr>
          <p:nvPr>
            <p:ph type="subTitle" idx="2"/>
          </p:nvPr>
        </p:nvSpPr>
        <p:spPr>
          <a:xfrm>
            <a:off x="-12300" y="4916650"/>
            <a:ext cx="35967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5">
                  <a:extLst>
                    <a:ext uri="{A12FA001-AC4F-418D-AE19-62706E023703}">
                      <ahyp:hlinkClr xmlns:ahyp="http://schemas.microsoft.com/office/drawing/2018/hyperlinkcolor" val="tx"/>
                    </a:ext>
                  </a:extLst>
                </a:hlinkClick>
              </a:rPr>
              <a:t>(splunkbase.splunk.com)</a:t>
            </a:r>
            <a:endParaRPr>
              <a:solidFill>
                <a:srgbClr val="FFFFFF"/>
              </a:solidFill>
            </a:endParaRPr>
          </a:p>
        </p:txBody>
      </p:sp>
      <p:sp>
        <p:nvSpPr>
          <p:cNvPr id="2161" name="Google Shape;2161;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3">
                  <a:extLst>
                    <a:ext uri="{A12FA001-AC4F-418D-AE19-62706E023703}">
                      <ahyp:hlinkClr xmlns:ahyp="http://schemas.microsoft.com/office/drawing/2018/hyperlinkcolor" val="tx"/>
                    </a:ext>
                  </a:extLst>
                </a:hlinkClick>
              </a:rPr>
              <a:t>(Source)</a:t>
            </a:r>
            <a:endParaRPr>
              <a:solidFill>
                <a:srgbClr val="FFFFFF"/>
              </a:solidFill>
            </a:endParaRPr>
          </a:p>
        </p:txBody>
      </p:sp>
      <p:pic>
        <p:nvPicPr>
          <p:cNvPr id="2167" name="Google Shape;2167;p117"/>
          <p:cNvPicPr preferRelativeResize="0"/>
          <p:nvPr/>
        </p:nvPicPr>
        <p:blipFill rotWithShape="1">
          <a:blip r:embed="rId4">
            <a:alphaModFix/>
          </a:blip>
          <a:srcRect l="21600" t="1369" r="-1072" b="-3566"/>
          <a:stretch/>
        </p:blipFill>
        <p:spPr>
          <a:xfrm>
            <a:off x="2775854" y="0"/>
            <a:ext cx="6368142" cy="5143500"/>
          </a:xfrm>
          <a:prstGeom prst="rect">
            <a:avLst/>
          </a:prstGeom>
          <a:noFill/>
          <a:ln>
            <a:noFill/>
          </a:ln>
        </p:spPr>
      </p:pic>
      <p:sp>
        <p:nvSpPr>
          <p:cNvPr id="2168" name="Google Shape;2168;p117"/>
          <p:cNvSpPr txBox="1"/>
          <p:nvPr/>
        </p:nvSpPr>
        <p:spPr>
          <a:xfrm>
            <a:off x="-12350" y="0"/>
            <a:ext cx="3744300" cy="5143500"/>
          </a:xfrm>
          <a:prstGeom prst="rect">
            <a:avLst/>
          </a:prstGeom>
          <a:solidFill>
            <a:srgbClr val="00A1D3"/>
          </a:solidFill>
          <a:ln>
            <a:noFill/>
          </a:ln>
        </p:spPr>
        <p:txBody>
          <a:bodyPr spcFirstLastPara="1" wrap="square" lIns="365750" tIns="1828800" rIns="274300" bIns="91425" anchor="t" anchorCtr="0">
            <a:noAutofit/>
          </a:bodyPr>
          <a:lstStyle/>
          <a:p>
            <a:pPr marL="114300" lvl="0" indent="0" algn="l" rtl="0">
              <a:lnSpc>
                <a:spcPct val="115000"/>
              </a:lnSpc>
              <a:spcBef>
                <a:spcPts val="0"/>
              </a:spcBef>
              <a:spcAft>
                <a:spcPts val="0"/>
              </a:spcAft>
              <a:buNone/>
            </a:pPr>
            <a:r>
              <a:rPr lang="en" sz="1800">
                <a:solidFill>
                  <a:srgbClr val="FFFFFF"/>
                </a:solidFill>
                <a:latin typeface="Roboto Light"/>
                <a:ea typeface="Roboto Light"/>
                <a:cs typeface="Roboto Light"/>
                <a:sym typeface="Roboto Light"/>
              </a:rPr>
              <a:t>are smaller components </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that provide additional functionality, without their own interface.</a:t>
            </a:r>
            <a:endParaRPr sz="1800">
              <a:solidFill>
                <a:srgbClr val="FFFFFF"/>
              </a:solidFill>
              <a:latin typeface="Roboto Light"/>
              <a:ea typeface="Roboto Light"/>
              <a:cs typeface="Roboto Light"/>
              <a:sym typeface="Roboto Light"/>
            </a:endParaRPr>
          </a:p>
        </p:txBody>
      </p:sp>
      <p:sp>
        <p:nvSpPr>
          <p:cNvPr id="2169" name="Google Shape;2169;p117"/>
          <p:cNvSpPr/>
          <p:nvPr/>
        </p:nvSpPr>
        <p:spPr>
          <a:xfrm>
            <a:off x="420850" y="1181625"/>
            <a:ext cx="2629200" cy="502200"/>
          </a:xfrm>
          <a:prstGeom prst="roundRect">
            <a:avLst>
              <a:gd name="adj" fmla="val 16667"/>
            </a:avLst>
          </a:prstGeom>
          <a:solidFill>
            <a:srgbClr val="FFFFFF"/>
          </a:solidFill>
          <a:ln>
            <a:noFill/>
          </a:ln>
        </p:spPr>
        <p:txBody>
          <a:bodyPr spcFirstLastPara="1" wrap="square" lIns="182875" tIns="137150" rIns="91425" bIns="91425" anchor="ctr" anchorCtr="0">
            <a:noAutofit/>
          </a:bodyPr>
          <a:lstStyle/>
          <a:p>
            <a:pPr marL="0" lvl="0" indent="0" algn="l" rtl="0">
              <a:lnSpc>
                <a:spcPct val="115000"/>
              </a:lnSpc>
              <a:spcBef>
                <a:spcPts val="0"/>
              </a:spcBef>
              <a:spcAft>
                <a:spcPts val="0"/>
              </a:spcAft>
              <a:buNone/>
            </a:pPr>
            <a:r>
              <a:rPr lang="en" sz="2400" b="1">
                <a:solidFill>
                  <a:srgbClr val="1B75BC"/>
                </a:solidFill>
                <a:latin typeface="Roboto"/>
                <a:ea typeface="Roboto"/>
                <a:cs typeface="Roboto"/>
                <a:sym typeface="Roboto"/>
              </a:rPr>
              <a:t>Splunk Add-ons </a:t>
            </a:r>
            <a:endParaRPr>
              <a:solidFill>
                <a:srgbClr val="1B75BC"/>
              </a:solidFill>
            </a:endParaRPr>
          </a:p>
        </p:txBody>
      </p:sp>
      <p:sp>
        <p:nvSpPr>
          <p:cNvPr id="2170" name="Google Shape;2170;p117"/>
          <p:cNvSpPr txBox="1">
            <a:spLocks noGrp="1"/>
          </p:cNvSpPr>
          <p:nvPr>
            <p:ph type="subTitle" idx="2"/>
          </p:nvPr>
        </p:nvSpPr>
        <p:spPr>
          <a:xfrm>
            <a:off x="-12300" y="4916650"/>
            <a:ext cx="35967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5">
                  <a:extLst>
                    <a:ext uri="{A12FA001-AC4F-418D-AE19-62706E023703}">
                      <ahyp:hlinkClr xmlns:ahyp="http://schemas.microsoft.com/office/drawing/2018/hyperlinkcolor" val="tx"/>
                    </a:ext>
                  </a:extLst>
                </a:hlinkClick>
              </a:rPr>
              <a:t>(splunkbase.splunk.com)</a:t>
            </a:r>
            <a:endParaRPr>
              <a:solidFill>
                <a:srgbClr val="FFFFFF"/>
              </a:solidFill>
            </a:endParaRPr>
          </a:p>
        </p:txBody>
      </p:sp>
      <p:sp>
        <p:nvSpPr>
          <p:cNvPr id="2171" name="Google Shape;2171;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118"/>
          <p:cNvSpPr/>
          <p:nvPr/>
        </p:nvSpPr>
        <p:spPr>
          <a:xfrm>
            <a:off x="-1235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8"/>
          <p:cNvSpPr txBox="1"/>
          <p:nvPr/>
        </p:nvSpPr>
        <p:spPr>
          <a:xfrm>
            <a:off x="-12350" y="0"/>
            <a:ext cx="3080700" cy="5143500"/>
          </a:xfrm>
          <a:prstGeom prst="rect">
            <a:avLst/>
          </a:prstGeom>
          <a:solidFill>
            <a:srgbClr val="E80082"/>
          </a:solidFill>
          <a:ln>
            <a:noFill/>
          </a:ln>
        </p:spPr>
        <p:txBody>
          <a:bodyPr spcFirstLastPara="1" wrap="square" lIns="411475" tIns="1828800" rIns="91425" bIns="91425" anchor="t" anchorCtr="0">
            <a:noAutofit/>
          </a:bodyPr>
          <a:lstStyle/>
          <a:p>
            <a:pPr marL="0" lvl="0" indent="0" algn="l" rtl="0">
              <a:lnSpc>
                <a:spcPct val="115000"/>
              </a:lnSpc>
              <a:spcBef>
                <a:spcPts val="0"/>
              </a:spcBef>
              <a:spcAft>
                <a:spcPts val="0"/>
              </a:spcAft>
              <a:buNone/>
            </a:pPr>
            <a:r>
              <a:rPr lang="en" sz="1800">
                <a:solidFill>
                  <a:srgbClr val="FFFFFF"/>
                </a:solidFill>
                <a:latin typeface="Roboto Light"/>
                <a:ea typeface="Roboto Light"/>
                <a:cs typeface="Roboto Light"/>
                <a:sym typeface="Roboto Light"/>
              </a:rPr>
              <a:t>are collections of </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apps with a single </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focus, such as an </a:t>
            </a:r>
            <a:br>
              <a:rPr lang="en" sz="1800">
                <a:solidFill>
                  <a:srgbClr val="FFFFFF"/>
                </a:solidFill>
                <a:latin typeface="Roboto Light"/>
                <a:ea typeface="Roboto Light"/>
                <a:cs typeface="Roboto Light"/>
                <a:sym typeface="Roboto Light"/>
              </a:rPr>
            </a:br>
            <a:r>
              <a:rPr lang="en" sz="1800">
                <a:solidFill>
                  <a:srgbClr val="FFFFFF"/>
                </a:solidFill>
                <a:latin typeface="Roboto Light"/>
                <a:ea typeface="Roboto Light"/>
                <a:cs typeface="Roboto Light"/>
                <a:sym typeface="Roboto Light"/>
              </a:rPr>
              <a:t>industry or technology.</a:t>
            </a:r>
            <a:endParaRPr sz="1800">
              <a:solidFill>
                <a:srgbClr val="FFFFFF"/>
              </a:solidFill>
              <a:latin typeface="Roboto Light"/>
              <a:ea typeface="Roboto Light"/>
              <a:cs typeface="Roboto Light"/>
              <a:sym typeface="Roboto Light"/>
            </a:endParaRPr>
          </a:p>
        </p:txBody>
      </p:sp>
      <p:sp>
        <p:nvSpPr>
          <p:cNvPr id="2178" name="Google Shape;2178;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3">
                  <a:extLst>
                    <a:ext uri="{A12FA001-AC4F-418D-AE19-62706E023703}">
                      <ahyp:hlinkClr xmlns:ahyp="http://schemas.microsoft.com/office/drawing/2018/hyperlinkcolor" val="tx"/>
                    </a:ext>
                  </a:extLst>
                </a:hlinkClick>
              </a:rPr>
              <a:t>(Source)</a:t>
            </a:r>
            <a:endParaRPr>
              <a:solidFill>
                <a:srgbClr val="FFFFFF"/>
              </a:solidFill>
            </a:endParaRPr>
          </a:p>
        </p:txBody>
      </p:sp>
      <p:pic>
        <p:nvPicPr>
          <p:cNvPr id="2179" name="Google Shape;2179;p118"/>
          <p:cNvPicPr preferRelativeResize="0"/>
          <p:nvPr/>
        </p:nvPicPr>
        <p:blipFill>
          <a:blip r:embed="rId4">
            <a:alphaModFix/>
          </a:blip>
          <a:stretch>
            <a:fillRect/>
          </a:stretch>
        </p:blipFill>
        <p:spPr>
          <a:xfrm>
            <a:off x="3857763" y="261675"/>
            <a:ext cx="4475849" cy="2751450"/>
          </a:xfrm>
          <a:prstGeom prst="rect">
            <a:avLst/>
          </a:prstGeom>
          <a:noFill/>
          <a:ln>
            <a:noFill/>
          </a:ln>
        </p:spPr>
      </p:pic>
      <p:pic>
        <p:nvPicPr>
          <p:cNvPr id="2180" name="Google Shape;2180;p118"/>
          <p:cNvPicPr preferRelativeResize="0"/>
          <p:nvPr/>
        </p:nvPicPr>
        <p:blipFill rotWithShape="1">
          <a:blip r:embed="rId5">
            <a:alphaModFix/>
          </a:blip>
          <a:srcRect l="14058" t="63019" r="15543" b="3028"/>
          <a:stretch/>
        </p:blipFill>
        <p:spPr>
          <a:xfrm>
            <a:off x="3144675" y="3133525"/>
            <a:ext cx="5902026" cy="1746325"/>
          </a:xfrm>
          <a:prstGeom prst="rect">
            <a:avLst/>
          </a:prstGeom>
          <a:noFill/>
          <a:ln>
            <a:noFill/>
          </a:ln>
        </p:spPr>
      </p:pic>
      <p:sp>
        <p:nvSpPr>
          <p:cNvPr id="2181" name="Google Shape;2181;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
        <p:nvSpPr>
          <p:cNvPr id="2182" name="Google Shape;2182;p118"/>
          <p:cNvSpPr/>
          <p:nvPr/>
        </p:nvSpPr>
        <p:spPr>
          <a:xfrm>
            <a:off x="420850" y="1181625"/>
            <a:ext cx="2348700" cy="502200"/>
          </a:xfrm>
          <a:prstGeom prst="roundRect">
            <a:avLst>
              <a:gd name="adj" fmla="val 16667"/>
            </a:avLst>
          </a:prstGeom>
          <a:solidFill>
            <a:srgbClr val="FFFFFF"/>
          </a:solidFill>
          <a:ln>
            <a:noFill/>
          </a:ln>
        </p:spPr>
        <p:txBody>
          <a:bodyPr spcFirstLastPara="1" wrap="square" lIns="182875" tIns="137150" rIns="91425" bIns="91425" anchor="ctr" anchorCtr="0">
            <a:noAutofit/>
          </a:bodyPr>
          <a:lstStyle/>
          <a:p>
            <a:pPr marL="0" lvl="0" indent="0" algn="l" rtl="0">
              <a:lnSpc>
                <a:spcPct val="115000"/>
              </a:lnSpc>
              <a:spcBef>
                <a:spcPts val="0"/>
              </a:spcBef>
              <a:spcAft>
                <a:spcPts val="0"/>
              </a:spcAft>
              <a:buNone/>
            </a:pPr>
            <a:r>
              <a:rPr lang="en" sz="2400" b="1">
                <a:solidFill>
                  <a:srgbClr val="E80082"/>
                </a:solidFill>
                <a:latin typeface="Roboto"/>
                <a:ea typeface="Roboto"/>
                <a:cs typeface="Roboto"/>
                <a:sym typeface="Roboto"/>
              </a:rPr>
              <a:t>Splunk Suites </a:t>
            </a:r>
            <a:endParaRPr>
              <a:solidFill>
                <a:srgbClr val="E8008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186"/>
        <p:cNvGrpSpPr/>
        <p:nvPr/>
      </p:nvGrpSpPr>
      <p:grpSpPr>
        <a:xfrm>
          <a:off x="0" y="0"/>
          <a:ext cx="0" cy="0"/>
          <a:chOff x="0" y="0"/>
          <a:chExt cx="0" cy="0"/>
        </a:xfrm>
      </p:grpSpPr>
      <p:sp>
        <p:nvSpPr>
          <p:cNvPr id="2187" name="Google Shape;218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Add-ons and Apps</a:t>
            </a:r>
            <a:endParaRPr/>
          </a:p>
        </p:txBody>
      </p:sp>
      <p:sp>
        <p:nvSpPr>
          <p:cNvPr id="2188" name="Google Shape;2188;p119"/>
          <p:cNvSpPr txBox="1">
            <a:spLocks noGrp="1"/>
          </p:cNvSpPr>
          <p:nvPr>
            <p:ph type="subTitle" idx="1"/>
          </p:nvPr>
        </p:nvSpPr>
        <p:spPr>
          <a:xfrm>
            <a:off x="0" y="675975"/>
            <a:ext cx="3938700" cy="1298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will explore various Splunk apps and add-ons with the following scenario:</a:t>
            </a:r>
            <a:endParaRPr/>
          </a:p>
        </p:txBody>
      </p:sp>
      <p:pic>
        <p:nvPicPr>
          <p:cNvPr id="2189" name="Google Shape;2189;p119"/>
          <p:cNvPicPr preferRelativeResize="0"/>
          <p:nvPr/>
        </p:nvPicPr>
        <p:blipFill>
          <a:blip r:embed="rId3">
            <a:alphaModFix/>
          </a:blip>
          <a:stretch>
            <a:fillRect/>
          </a:stretch>
        </p:blipFill>
        <p:spPr>
          <a:xfrm>
            <a:off x="4016850" y="681575"/>
            <a:ext cx="5127149" cy="4106300"/>
          </a:xfrm>
          <a:prstGeom prst="rect">
            <a:avLst/>
          </a:prstGeom>
          <a:noFill/>
          <a:ln>
            <a:noFill/>
          </a:ln>
        </p:spPr>
      </p:pic>
      <p:sp>
        <p:nvSpPr>
          <p:cNvPr id="2190" name="Google Shape;2190;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191" name="Google Shape;2191;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(splunkbase.splunk.com)</a:t>
            </a:r>
            <a:endParaRPr/>
          </a:p>
        </p:txBody>
      </p:sp>
      <p:pic>
        <p:nvPicPr>
          <p:cNvPr id="2192" name="Google Shape;2192;p119"/>
          <p:cNvPicPr preferRelativeResize="0"/>
          <p:nvPr/>
        </p:nvPicPr>
        <p:blipFill>
          <a:blip r:embed="rId5">
            <a:alphaModFix/>
          </a:blip>
          <a:stretch>
            <a:fillRect/>
          </a:stretch>
        </p:blipFill>
        <p:spPr>
          <a:xfrm>
            <a:off x="3560050" y="2280025"/>
            <a:ext cx="280450" cy="1813700"/>
          </a:xfrm>
          <a:prstGeom prst="rect">
            <a:avLst/>
          </a:prstGeom>
          <a:noFill/>
          <a:ln>
            <a:noFill/>
          </a:ln>
        </p:spPr>
      </p:pic>
      <p:sp>
        <p:nvSpPr>
          <p:cNvPr id="2193" name="Google Shape;2193;p119"/>
          <p:cNvSpPr/>
          <p:nvPr/>
        </p:nvSpPr>
        <p:spPr>
          <a:xfrm flipH="1">
            <a:off x="457200" y="2027303"/>
            <a:ext cx="2926500" cy="994800"/>
          </a:xfrm>
          <a:prstGeom prst="round2SameRect">
            <a:avLst>
              <a:gd name="adj1" fmla="val 8840"/>
              <a:gd name="adj2" fmla="val 0"/>
            </a:avLst>
          </a:prstGeom>
          <a:solidFill>
            <a:srgbClr val="FFFFFF"/>
          </a:solidFill>
          <a:ln w="19050" cap="flat" cmpd="sng">
            <a:solidFill>
              <a:srgbClr val="00A1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9"/>
          <p:cNvSpPr txBox="1">
            <a:spLocks noGrp="1"/>
          </p:cNvSpPr>
          <p:nvPr>
            <p:ph type="body" idx="3"/>
          </p:nvPr>
        </p:nvSpPr>
        <p:spPr>
          <a:xfrm>
            <a:off x="699000" y="2027300"/>
            <a:ext cx="2558100" cy="8334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A1D3"/>
                </a:solidFill>
              </a:rPr>
              <a:t>Your manager has notified you</a:t>
            </a:r>
            <a:r>
              <a:rPr lang="en" sz="1300">
                <a:solidFill>
                  <a:srgbClr val="00A1D3"/>
                </a:solidFill>
              </a:rPr>
              <a:t> </a:t>
            </a:r>
            <a:r>
              <a:rPr lang="en" sz="1300"/>
              <a:t> that your organization has purchased a web application filter by the vendor F5.</a:t>
            </a:r>
            <a:endParaRPr sz="1300"/>
          </a:p>
          <a:p>
            <a:pPr marL="0" lvl="0" indent="0" algn="l" rtl="0">
              <a:spcBef>
                <a:spcPts val="1800"/>
              </a:spcBef>
              <a:spcAft>
                <a:spcPts val="1800"/>
              </a:spcAft>
              <a:buNone/>
            </a:pPr>
            <a:endParaRPr sz="1300"/>
          </a:p>
        </p:txBody>
      </p:sp>
      <p:pic>
        <p:nvPicPr>
          <p:cNvPr id="2195" name="Google Shape;2195;p119"/>
          <p:cNvPicPr preferRelativeResize="0"/>
          <p:nvPr/>
        </p:nvPicPr>
        <p:blipFill>
          <a:blip r:embed="rId6">
            <a:alphaModFix/>
          </a:blip>
          <a:stretch>
            <a:fillRect/>
          </a:stretch>
        </p:blipFill>
        <p:spPr>
          <a:xfrm rot="5400000">
            <a:off x="1830437" y="3097513"/>
            <a:ext cx="180050" cy="216425"/>
          </a:xfrm>
          <a:prstGeom prst="rect">
            <a:avLst/>
          </a:prstGeom>
          <a:noFill/>
          <a:ln>
            <a:noFill/>
          </a:ln>
        </p:spPr>
      </p:pic>
      <p:sp>
        <p:nvSpPr>
          <p:cNvPr id="2196" name="Google Shape;2196;p119"/>
          <p:cNvSpPr/>
          <p:nvPr/>
        </p:nvSpPr>
        <p:spPr>
          <a:xfrm flipH="1">
            <a:off x="457200" y="3389378"/>
            <a:ext cx="2926500" cy="994800"/>
          </a:xfrm>
          <a:prstGeom prst="round2SameRect">
            <a:avLst>
              <a:gd name="adj1" fmla="val 8840"/>
              <a:gd name="adj2" fmla="val 0"/>
            </a:avLst>
          </a:prstGeom>
          <a:solidFill>
            <a:srgbClr val="FFFFFF"/>
          </a:solidFill>
          <a:ln w="19050" cap="flat" cmpd="sng">
            <a:solidFill>
              <a:srgbClr val="00A1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9"/>
          <p:cNvSpPr txBox="1">
            <a:spLocks noGrp="1"/>
          </p:cNvSpPr>
          <p:nvPr>
            <p:ph type="body" idx="3"/>
          </p:nvPr>
        </p:nvSpPr>
        <p:spPr>
          <a:xfrm>
            <a:off x="699000" y="3389375"/>
            <a:ext cx="2558100" cy="833400"/>
          </a:xfrm>
          <a:prstGeom prst="rect">
            <a:avLst/>
          </a:prstGeom>
        </p:spPr>
        <p:txBody>
          <a:bodyPr spcFirstLastPara="1" wrap="square" lIns="0" tIns="91425" rIns="91425" bIns="91425" anchor="t" anchorCtr="0">
            <a:noAutofit/>
          </a:bodyPr>
          <a:lstStyle/>
          <a:p>
            <a:pPr marL="0" lvl="0" indent="0" algn="l" rtl="0">
              <a:spcBef>
                <a:spcPts val="0"/>
              </a:spcBef>
              <a:spcAft>
                <a:spcPts val="1800"/>
              </a:spcAft>
              <a:buNone/>
            </a:pPr>
            <a:r>
              <a:rPr lang="en" sz="1300" b="1">
                <a:solidFill>
                  <a:srgbClr val="00A1D3"/>
                </a:solidFill>
              </a:rPr>
              <a:t>Your manager would like you to</a:t>
            </a:r>
            <a:r>
              <a:rPr lang="en" sz="1300"/>
              <a:t> </a:t>
            </a:r>
            <a:br>
              <a:rPr lang="en" sz="1300"/>
            </a:br>
            <a:r>
              <a:rPr lang="en" sz="1300"/>
              <a:t>find the appropriate Splunk app to assist with monitoring this product.</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sp>
        <p:nvSpPr>
          <p:cNvPr id="2202" name="Google Shape;2202;p12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Splunk Apps and Add-ons</a:t>
            </a:r>
            <a:endParaRPr/>
          </a:p>
        </p:txBody>
      </p:sp>
      <p:sp>
        <p:nvSpPr>
          <p:cNvPr id="2203" name="Google Shape;2203;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7"/>
        <p:cNvGrpSpPr/>
        <p:nvPr/>
      </p:nvGrpSpPr>
      <p:grpSpPr>
        <a:xfrm>
          <a:off x="0" y="0"/>
          <a:ext cx="0" cy="0"/>
          <a:chOff x="0" y="0"/>
          <a:chExt cx="0" cy="0"/>
        </a:xfrm>
      </p:grpSpPr>
      <p:sp>
        <p:nvSpPr>
          <p:cNvPr id="2208" name="Google Shape;2208;p12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209" name="Google Shape;2209;p121"/>
          <p:cNvSpPr txBox="1">
            <a:spLocks noGrp="1"/>
          </p:cNvSpPr>
          <p:nvPr>
            <p:ph type="title" idx="2"/>
          </p:nvPr>
        </p:nvSpPr>
        <p:spPr>
          <a:xfrm>
            <a:off x="273900" y="1042875"/>
            <a:ext cx="77952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b="1"/>
              <a:t>Activity:</a:t>
            </a:r>
            <a:r>
              <a:rPr lang="en">
                <a:latin typeface="Roboto Light"/>
                <a:ea typeface="Roboto Light"/>
                <a:cs typeface="Roboto Light"/>
                <a:sym typeface="Roboto Light"/>
              </a:rPr>
              <a:t> Splunk Features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analyze add-ons and apps to determine which will work </a:t>
            </a:r>
            <a:br>
              <a:rPr lang="en" sz="2000">
                <a:latin typeface="Roboto Light"/>
                <a:ea typeface="Roboto Light"/>
                <a:cs typeface="Roboto Light"/>
                <a:sym typeface="Roboto Light"/>
              </a:rPr>
            </a:br>
            <a:r>
              <a:rPr lang="en" sz="2000">
                <a:latin typeface="Roboto Light"/>
                <a:ea typeface="Roboto Light"/>
                <a:cs typeface="Roboto Light"/>
                <a:sym typeface="Roboto Light"/>
              </a:rPr>
              <a:t>with your security products.</a:t>
            </a:r>
            <a:endParaRPr sz="2000">
              <a:latin typeface="Roboto Light"/>
              <a:ea typeface="Roboto Light"/>
              <a:cs typeface="Roboto Light"/>
              <a:sym typeface="Roboto Light"/>
            </a:endParaRPr>
          </a:p>
        </p:txBody>
      </p:sp>
      <p:sp>
        <p:nvSpPr>
          <p:cNvPr id="2210" name="Google Shape;2210;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2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Tour of Splunk</a:t>
            </a:r>
            <a:endParaRPr/>
          </a:p>
        </p:txBody>
      </p:sp>
      <p:sp>
        <p:nvSpPr>
          <p:cNvPr id="2221" name="Google Shape;2221;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225"/>
        <p:cNvGrpSpPr/>
        <p:nvPr/>
      </p:nvGrpSpPr>
      <p:grpSpPr>
        <a:xfrm>
          <a:off x="0" y="0"/>
          <a:ext cx="0" cy="0"/>
          <a:chOff x="0" y="0"/>
          <a:chExt cx="0" cy="0"/>
        </a:xfrm>
      </p:grpSpPr>
      <p:pic>
        <p:nvPicPr>
          <p:cNvPr id="2226" name="Google Shape;2226;p124"/>
          <p:cNvPicPr preferRelativeResize="0"/>
          <p:nvPr/>
        </p:nvPicPr>
        <p:blipFill rotWithShape="1">
          <a:blip r:embed="rId3">
            <a:alphaModFix/>
          </a:blip>
          <a:srcRect/>
          <a:stretch/>
        </p:blipFill>
        <p:spPr>
          <a:xfrm>
            <a:off x="3082" y="0"/>
            <a:ext cx="9137836" cy="5143500"/>
          </a:xfrm>
          <a:prstGeom prst="rect">
            <a:avLst/>
          </a:prstGeom>
          <a:noFill/>
          <a:ln>
            <a:noFill/>
          </a:ln>
        </p:spPr>
      </p:pic>
      <p:sp>
        <p:nvSpPr>
          <p:cNvPr id="2227" name="Google Shape;2227;p124"/>
          <p:cNvSpPr txBox="1">
            <a:spLocks noGrp="1"/>
          </p:cNvSpPr>
          <p:nvPr>
            <p:ph type="title"/>
          </p:nvPr>
        </p:nvSpPr>
        <p:spPr>
          <a:xfrm>
            <a:off x="2372315" y="0"/>
            <a:ext cx="6616200" cy="533700"/>
          </a:xfrm>
          <a:prstGeom prst="rect">
            <a:avLst/>
          </a:prstGeom>
        </p:spPr>
        <p:txBody>
          <a:bodyPr spcFirstLastPara="1" wrap="square" lIns="0" tIns="182875" rIns="91425" bIns="91425" anchor="t" anchorCtr="0">
            <a:noAutofit/>
          </a:bodyPr>
          <a:lstStyle/>
          <a:p>
            <a:pPr marL="0" lvl="0" indent="0" algn="l" rtl="0">
              <a:spcBef>
                <a:spcPts val="0"/>
              </a:spcBef>
              <a:spcAft>
                <a:spcPts val="0"/>
              </a:spcAft>
              <a:buNone/>
            </a:pPr>
            <a:r>
              <a:rPr lang="en">
                <a:solidFill>
                  <a:srgbClr val="FFFFFF"/>
                </a:solidFill>
              </a:rPr>
              <a:t>Splunk Setup</a:t>
            </a:r>
            <a:endParaRPr>
              <a:solidFill>
                <a:srgbClr val="FFFFFF"/>
              </a:solidFill>
            </a:endParaRPr>
          </a:p>
        </p:txBody>
      </p:sp>
      <p:sp>
        <p:nvSpPr>
          <p:cNvPr id="2228" name="Google Shape;2228;p124"/>
          <p:cNvSpPr txBox="1">
            <a:spLocks noGrp="1"/>
          </p:cNvSpPr>
          <p:nvPr>
            <p:ph type="subTitle" idx="1"/>
          </p:nvPr>
        </p:nvSpPr>
        <p:spPr>
          <a:xfrm>
            <a:off x="2362550" y="675975"/>
            <a:ext cx="6616200" cy="3648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The best way to learn how to use the Splunk product</a:t>
            </a:r>
            <a:br>
              <a:rPr lang="en">
                <a:solidFill>
                  <a:srgbClr val="FFFFFF"/>
                </a:solidFill>
              </a:rPr>
            </a:br>
            <a:r>
              <a:rPr lang="en">
                <a:solidFill>
                  <a:srgbClr val="FFFFFF"/>
                </a:solidFill>
              </a:rPr>
              <a:t>is to dive right in and start using the application.</a:t>
            </a:r>
            <a:endParaRPr>
              <a:solidFill>
                <a:srgbClr val="FFFFFF"/>
              </a:solidFill>
            </a:endParaRPr>
          </a:p>
        </p:txBody>
      </p:sp>
      <p:pic>
        <p:nvPicPr>
          <p:cNvPr id="2229" name="Google Shape;2229;p124"/>
          <p:cNvPicPr preferRelativeResize="0"/>
          <p:nvPr/>
        </p:nvPicPr>
        <p:blipFill rotWithShape="1">
          <a:blip r:embed="rId4">
            <a:alphaModFix/>
          </a:blip>
          <a:srcRect b="6375"/>
          <a:stretch/>
        </p:blipFill>
        <p:spPr>
          <a:xfrm>
            <a:off x="2362550" y="1504475"/>
            <a:ext cx="6175375" cy="3639025"/>
          </a:xfrm>
          <a:prstGeom prst="rect">
            <a:avLst/>
          </a:prstGeom>
          <a:noFill/>
          <a:ln>
            <a:noFill/>
          </a:ln>
        </p:spPr>
      </p:pic>
      <p:sp>
        <p:nvSpPr>
          <p:cNvPr id="2230" name="Google Shape;2230;p124"/>
          <p:cNvSpPr txBox="1"/>
          <p:nvPr/>
        </p:nvSpPr>
        <p:spPr>
          <a:xfrm>
            <a:off x="8778500" y="4957200"/>
            <a:ext cx="103500" cy="94200"/>
          </a:xfrm>
          <a:prstGeom prst="rect">
            <a:avLst/>
          </a:prstGeom>
          <a:solidFill>
            <a:srgbClr val="78B13E"/>
          </a:solidFill>
          <a:ln>
            <a:noFill/>
          </a:ln>
        </p:spPr>
        <p:txBody>
          <a:bodyPr spcFirstLastPara="1" wrap="square" lIns="0" tIns="0" rIns="0" bIns="91425" anchor="t" anchorCtr="0">
            <a:noAutofit/>
          </a:bodyPr>
          <a:lstStyle/>
          <a:p>
            <a:pPr marL="0" lvl="0" indent="0" algn="ctr" rtl="0">
              <a:spcBef>
                <a:spcPts val="0"/>
              </a:spcBef>
              <a:spcAft>
                <a:spcPts val="0"/>
              </a:spcAft>
              <a:buNone/>
            </a:pPr>
            <a:fld id="{00000000-1234-1234-1234-123412341234}" type="slidenum">
              <a:rPr lang="en" sz="600"/>
              <a:t>18</a:t>
            </a:fld>
            <a:endParaRPr sz="600"/>
          </a:p>
        </p:txBody>
      </p:sp>
      <p:cxnSp>
        <p:nvCxnSpPr>
          <p:cNvPr id="2231" name="Google Shape;2231;p124"/>
          <p:cNvCxnSpPr/>
          <p:nvPr/>
        </p:nvCxnSpPr>
        <p:spPr>
          <a:xfrm>
            <a:off x="2362550" y="640080"/>
            <a:ext cx="6185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pic>
        <p:nvPicPr>
          <p:cNvPr id="2236" name="Google Shape;2236;p125"/>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37" name="Google Shape;2237;p125"/>
          <p:cNvSpPr txBox="1"/>
          <p:nvPr/>
        </p:nvSpPr>
        <p:spPr>
          <a:xfrm>
            <a:off x="3577575" y="1384925"/>
            <a:ext cx="5422800" cy="18750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300"/>
              </a:spcBef>
              <a:spcAft>
                <a:spcPts val="1200"/>
              </a:spcAft>
              <a:buNone/>
            </a:pPr>
            <a:r>
              <a:rPr lang="en" sz="2500">
                <a:solidFill>
                  <a:srgbClr val="FFF2CC"/>
                </a:solidFill>
                <a:latin typeface="Roboto"/>
                <a:ea typeface="Roboto"/>
                <a:cs typeface="Roboto"/>
                <a:sym typeface="Roboto"/>
              </a:rPr>
              <a:t>In the following guided tour, </a:t>
            </a:r>
            <a:br>
              <a:rPr lang="en" sz="2500">
                <a:solidFill>
                  <a:srgbClr val="FFF2CC"/>
                </a:solidFill>
                <a:latin typeface="Roboto"/>
                <a:ea typeface="Roboto"/>
                <a:cs typeface="Roboto"/>
                <a:sym typeface="Roboto"/>
              </a:rPr>
            </a:br>
            <a:r>
              <a:rPr lang="en" sz="2500">
                <a:solidFill>
                  <a:srgbClr val="FFF2CC"/>
                </a:solidFill>
                <a:latin typeface="Roboto"/>
                <a:ea typeface="Roboto"/>
                <a:cs typeface="Roboto"/>
                <a:sym typeface="Roboto"/>
              </a:rPr>
              <a:t>we’ll explore the Splunk setup, interface, and features.</a:t>
            </a:r>
            <a:endParaRPr sz="2500">
              <a:solidFill>
                <a:srgbClr val="FFF2CC"/>
              </a:solidFill>
              <a:latin typeface="Roboto"/>
              <a:ea typeface="Roboto"/>
              <a:cs typeface="Roboto"/>
              <a:sym typeface="Roboto"/>
            </a:endParaRPr>
          </a:p>
        </p:txBody>
      </p:sp>
      <p:sp>
        <p:nvSpPr>
          <p:cNvPr id="2238" name="Google Shape;2238;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19</a:t>
            </a:fld>
            <a:endParaRPr sz="6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46"/>
        <p:cNvGrpSpPr/>
        <p:nvPr/>
      </p:nvGrpSpPr>
      <p:grpSpPr>
        <a:xfrm>
          <a:off x="0" y="0"/>
          <a:ext cx="0" cy="0"/>
          <a:chOff x="0" y="0"/>
          <a:chExt cx="0" cy="0"/>
        </a:xfrm>
      </p:grpSpPr>
      <p:sp>
        <p:nvSpPr>
          <p:cNvPr id="2047" name="Google Shape;2047;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8" name="Google Shape;2048;p10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8"/>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500">
                <a:latin typeface="Roboto"/>
                <a:ea typeface="Roboto"/>
                <a:cs typeface="Roboto"/>
                <a:sym typeface="Roboto"/>
              </a:rPr>
              <a:t>Explore and select Splunk add-ons and apps based on project needs.</a:t>
            </a:r>
            <a:endParaRPr sz="1500">
              <a:latin typeface="Roboto"/>
              <a:ea typeface="Roboto"/>
              <a:cs typeface="Roboto"/>
              <a:sym typeface="Roboto"/>
            </a:endParaRPr>
          </a:p>
        </p:txBody>
      </p:sp>
      <p:sp>
        <p:nvSpPr>
          <p:cNvPr id="2050" name="Google Shape;2050;p10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0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8"/>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Upload logs into a Splunk repository.</a:t>
            </a:r>
            <a:endParaRPr sz="1500">
              <a:latin typeface="Roboto"/>
              <a:ea typeface="Roboto"/>
              <a:cs typeface="Roboto"/>
              <a:sym typeface="Roboto"/>
            </a:endParaRPr>
          </a:p>
        </p:txBody>
      </p:sp>
      <p:sp>
        <p:nvSpPr>
          <p:cNvPr id="2053" name="Google Shape;2053;p108"/>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Create complex SPL queries to analyze specific security situations.</a:t>
            </a:r>
            <a:endParaRPr sz="1500">
              <a:latin typeface="Roboto"/>
              <a:ea typeface="Roboto"/>
              <a:cs typeface="Roboto"/>
              <a:sym typeface="Roboto"/>
            </a:endParaRPr>
          </a:p>
        </p:txBody>
      </p:sp>
      <p:pic>
        <p:nvPicPr>
          <p:cNvPr id="2054" name="Google Shape;2054;p108"/>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5" name="Google Shape;2055;p108"/>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6" name="Google Shape;2056;p108"/>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57" name="Google Shape;205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8" name="Google Shape;2058;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2"/>
        <p:cNvGrpSpPr/>
        <p:nvPr/>
      </p:nvGrpSpPr>
      <p:grpSpPr>
        <a:xfrm>
          <a:off x="0" y="0"/>
          <a:ext cx="0" cy="0"/>
          <a:chOff x="0" y="0"/>
          <a:chExt cx="0" cy="0"/>
        </a:xfrm>
      </p:grpSpPr>
      <p:sp>
        <p:nvSpPr>
          <p:cNvPr id="2243" name="Google Shape;2243;p12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Splunk Tour</a:t>
            </a:r>
            <a:endParaRPr/>
          </a:p>
        </p:txBody>
      </p:sp>
      <p:sp>
        <p:nvSpPr>
          <p:cNvPr id="2244" name="Google Shape;2244;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8"/>
        <p:cNvGrpSpPr/>
        <p:nvPr/>
      </p:nvGrpSpPr>
      <p:grpSpPr>
        <a:xfrm>
          <a:off x="0" y="0"/>
          <a:ext cx="0" cy="0"/>
          <a:chOff x="0" y="0"/>
          <a:chExt cx="0" cy="0"/>
        </a:xfrm>
      </p:grpSpPr>
      <p:pic>
        <p:nvPicPr>
          <p:cNvPr id="2249" name="Google Shape;2249;p127"/>
          <p:cNvPicPr preferRelativeResize="0"/>
          <p:nvPr/>
        </p:nvPicPr>
        <p:blipFill>
          <a:blip r:embed="rId3">
            <a:alphaModFix/>
          </a:blip>
          <a:stretch>
            <a:fillRect/>
          </a:stretch>
        </p:blipFill>
        <p:spPr>
          <a:xfrm>
            <a:off x="4514875" y="1335450"/>
            <a:ext cx="827450" cy="3244028"/>
          </a:xfrm>
          <a:prstGeom prst="rect">
            <a:avLst/>
          </a:prstGeom>
          <a:noFill/>
          <a:ln>
            <a:noFill/>
          </a:ln>
        </p:spPr>
      </p:pic>
      <p:sp>
        <p:nvSpPr>
          <p:cNvPr id="2250" name="Google Shape;2250;p127"/>
          <p:cNvSpPr/>
          <p:nvPr/>
        </p:nvSpPr>
        <p:spPr>
          <a:xfrm>
            <a:off x="1076325" y="157595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1" name="Google Shape;2251;p127"/>
          <p:cNvGrpSpPr/>
          <p:nvPr/>
        </p:nvGrpSpPr>
        <p:grpSpPr>
          <a:xfrm>
            <a:off x="457206" y="1573703"/>
            <a:ext cx="533372" cy="533480"/>
            <a:chOff x="457200" y="1378813"/>
            <a:chExt cx="695400" cy="695450"/>
          </a:xfrm>
        </p:grpSpPr>
        <p:sp>
          <p:nvSpPr>
            <p:cNvPr id="2252" name="Google Shape;2252;p1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53" name="Google Shape;2253;p12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127"/>
          <p:cNvSpPr txBox="1">
            <a:spLocks noGrp="1"/>
          </p:cNvSpPr>
          <p:nvPr>
            <p:ph type="subTitle" idx="1"/>
          </p:nvPr>
        </p:nvSpPr>
        <p:spPr>
          <a:xfrm>
            <a:off x="-12300" y="2288250"/>
            <a:ext cx="4671300" cy="2544600"/>
          </a:xfrm>
          <a:prstGeom prst="rect">
            <a:avLst/>
          </a:prstGeom>
          <a:noFill/>
          <a:ln>
            <a:noFill/>
          </a:ln>
        </p:spPr>
        <p:txBody>
          <a:bodyPr spcFirstLastPara="1" wrap="square" lIns="457200" tIns="0" rIns="457200" bIns="0" anchor="t" anchorCtr="0">
            <a:noAutofit/>
          </a:bodyPr>
          <a:lstStyle/>
          <a:p>
            <a:pPr marL="285750" lvl="0" indent="-273050" algn="l" rtl="0">
              <a:lnSpc>
                <a:spcPct val="115000"/>
              </a:lnSpc>
              <a:spcBef>
                <a:spcPts val="0"/>
              </a:spcBef>
              <a:spcAft>
                <a:spcPts val="0"/>
              </a:spcAft>
              <a:buClr>
                <a:srgbClr val="A3D00C"/>
              </a:buClr>
              <a:buSzPts val="1600"/>
              <a:buFont typeface="Roboto"/>
              <a:buChar char="●"/>
            </a:pPr>
            <a:r>
              <a:rPr lang="en" sz="1400">
                <a:latin typeface="Roboto"/>
                <a:ea typeface="Roboto"/>
                <a:cs typeface="Roboto"/>
                <a:sym typeface="Roboto"/>
              </a:rPr>
              <a:t>When Splunk receives incoming data, </a:t>
            </a:r>
            <a:br>
              <a:rPr lang="en" sz="1400">
                <a:latin typeface="Roboto"/>
                <a:ea typeface="Roboto"/>
                <a:cs typeface="Roboto"/>
                <a:sym typeface="Roboto"/>
              </a:rPr>
            </a:br>
            <a:r>
              <a:rPr lang="en" sz="1400">
                <a:latin typeface="Roboto"/>
                <a:ea typeface="Roboto"/>
                <a:cs typeface="Roboto"/>
                <a:sym typeface="Roboto"/>
              </a:rPr>
              <a:t>it transforms the incoming data into </a:t>
            </a:r>
            <a:r>
              <a:rPr lang="en" sz="1400" b="1">
                <a:latin typeface="Roboto"/>
                <a:ea typeface="Roboto"/>
                <a:cs typeface="Roboto"/>
                <a:sym typeface="Roboto"/>
              </a:rPr>
              <a:t>events</a:t>
            </a:r>
            <a:r>
              <a:rPr lang="en" sz="1400">
                <a:latin typeface="Roboto"/>
                <a:ea typeface="Roboto"/>
                <a:cs typeface="Roboto"/>
                <a:sym typeface="Roboto"/>
              </a:rPr>
              <a:t>.</a:t>
            </a:r>
            <a:endParaRPr sz="1400">
              <a:latin typeface="Roboto"/>
              <a:ea typeface="Roboto"/>
              <a:cs typeface="Roboto"/>
              <a:sym typeface="Roboto"/>
            </a:endParaRPr>
          </a:p>
          <a:p>
            <a:pPr marL="285750" lvl="0" indent="-273050" algn="l" rtl="0">
              <a:lnSpc>
                <a:spcPct val="115000"/>
              </a:lnSpc>
              <a:spcBef>
                <a:spcPts val="800"/>
              </a:spcBef>
              <a:spcAft>
                <a:spcPts val="0"/>
              </a:spcAft>
              <a:buClr>
                <a:srgbClr val="A3D00C"/>
              </a:buClr>
              <a:buSzPts val="1600"/>
              <a:buFont typeface="Roboto"/>
              <a:buChar char="●"/>
            </a:pPr>
            <a:r>
              <a:rPr lang="en" sz="1400">
                <a:latin typeface="Roboto"/>
                <a:ea typeface="Roboto"/>
                <a:cs typeface="Roboto"/>
                <a:sym typeface="Roboto"/>
              </a:rPr>
              <a:t>Splunk adds these events into repositories called </a:t>
            </a:r>
            <a:r>
              <a:rPr lang="en" sz="1400" b="1">
                <a:latin typeface="Roboto"/>
                <a:ea typeface="Roboto"/>
                <a:cs typeface="Roboto"/>
                <a:sym typeface="Roboto"/>
              </a:rPr>
              <a:t>indexes</a:t>
            </a:r>
            <a:r>
              <a:rPr lang="en" sz="1400">
                <a:latin typeface="Roboto"/>
                <a:ea typeface="Roboto"/>
                <a:cs typeface="Roboto"/>
                <a:sym typeface="Roboto"/>
              </a:rPr>
              <a:t>.</a:t>
            </a:r>
            <a:endParaRPr sz="1400">
              <a:latin typeface="Roboto"/>
              <a:ea typeface="Roboto"/>
              <a:cs typeface="Roboto"/>
              <a:sym typeface="Roboto"/>
            </a:endParaRPr>
          </a:p>
          <a:p>
            <a:pPr marL="285750" lvl="0" indent="-273050" algn="l" rtl="0">
              <a:lnSpc>
                <a:spcPct val="115000"/>
              </a:lnSpc>
              <a:spcBef>
                <a:spcPts val="800"/>
              </a:spcBef>
              <a:spcAft>
                <a:spcPts val="800"/>
              </a:spcAft>
              <a:buClr>
                <a:srgbClr val="A3D00C"/>
              </a:buClr>
              <a:buSzPts val="1600"/>
              <a:buFont typeface="Roboto"/>
              <a:buChar char="●"/>
            </a:pPr>
            <a:r>
              <a:rPr lang="en" sz="1400" b="1">
                <a:latin typeface="Roboto"/>
                <a:ea typeface="Roboto"/>
                <a:cs typeface="Roboto"/>
                <a:sym typeface="Roboto"/>
              </a:rPr>
              <a:t>Indexers</a:t>
            </a:r>
            <a:r>
              <a:rPr lang="en" sz="1400">
                <a:latin typeface="Roboto"/>
                <a:ea typeface="Roboto"/>
                <a:cs typeface="Roboto"/>
                <a:sym typeface="Roboto"/>
              </a:rPr>
              <a:t> are used to add events to</a:t>
            </a:r>
            <a:br>
              <a:rPr lang="en" sz="1400">
                <a:latin typeface="Roboto"/>
                <a:ea typeface="Roboto"/>
                <a:cs typeface="Roboto"/>
                <a:sym typeface="Roboto"/>
              </a:rPr>
            </a:br>
            <a:r>
              <a:rPr lang="en" sz="1400">
                <a:latin typeface="Roboto"/>
                <a:ea typeface="Roboto"/>
                <a:cs typeface="Roboto"/>
                <a:sym typeface="Roboto"/>
              </a:rPr>
              <a:t>indexes and search through the data.</a:t>
            </a:r>
            <a:endParaRPr sz="1400">
              <a:latin typeface="Roboto"/>
              <a:ea typeface="Roboto"/>
              <a:cs typeface="Roboto"/>
              <a:sym typeface="Roboto"/>
            </a:endParaRPr>
          </a:p>
        </p:txBody>
      </p:sp>
      <p:sp>
        <p:nvSpPr>
          <p:cNvPr id="2255" name="Google Shape;2255;p127"/>
          <p:cNvSpPr txBox="1">
            <a:spLocks noGrp="1"/>
          </p:cNvSpPr>
          <p:nvPr>
            <p:ph type="subTitle" idx="2"/>
          </p:nvPr>
        </p:nvSpPr>
        <p:spPr>
          <a:xfrm>
            <a:off x="1076325" y="1575875"/>
            <a:ext cx="2931300" cy="476100"/>
          </a:xfrm>
          <a:prstGeom prst="rect">
            <a:avLst/>
          </a:prstGeom>
          <a:noFill/>
          <a:ln>
            <a:noFill/>
          </a:ln>
        </p:spPr>
        <p:txBody>
          <a:bodyPr spcFirstLastPara="1" wrap="square" lIns="182875" tIns="45700" rIns="182875" bIns="0" anchor="ctr" anchorCtr="0">
            <a:noAutofit/>
          </a:bodyPr>
          <a:lstStyle/>
          <a:p>
            <a:pPr marL="0" lvl="0" indent="0" algn="l" rtl="0">
              <a:lnSpc>
                <a:spcPct val="115000"/>
              </a:lnSpc>
              <a:spcBef>
                <a:spcPts val="0"/>
              </a:spcBef>
              <a:spcAft>
                <a:spcPts val="0"/>
              </a:spcAft>
              <a:buNone/>
            </a:pPr>
            <a:r>
              <a:rPr lang="en" sz="1800">
                <a:latin typeface="Roboto Medium"/>
                <a:ea typeface="Roboto Medium"/>
                <a:cs typeface="Roboto Medium"/>
                <a:sym typeface="Roboto Medium"/>
              </a:rPr>
              <a:t>Indexer</a:t>
            </a:r>
            <a:endParaRPr sz="1800">
              <a:latin typeface="Roboto Medium"/>
              <a:ea typeface="Roboto Medium"/>
              <a:cs typeface="Roboto Medium"/>
              <a:sym typeface="Roboto Medium"/>
            </a:endParaRPr>
          </a:p>
        </p:txBody>
      </p:sp>
      <p:sp>
        <p:nvSpPr>
          <p:cNvPr id="2256" name="Google Shape;2256;p127"/>
          <p:cNvSpPr/>
          <p:nvPr/>
        </p:nvSpPr>
        <p:spPr>
          <a:xfrm>
            <a:off x="5784025" y="157820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127"/>
          <p:cNvGrpSpPr/>
          <p:nvPr/>
        </p:nvGrpSpPr>
        <p:grpSpPr>
          <a:xfrm>
            <a:off x="5164906" y="1575953"/>
            <a:ext cx="533372" cy="533480"/>
            <a:chOff x="457200" y="1378813"/>
            <a:chExt cx="695400" cy="695450"/>
          </a:xfrm>
        </p:grpSpPr>
        <p:sp>
          <p:nvSpPr>
            <p:cNvPr id="2258" name="Google Shape;2258;p1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59" name="Google Shape;2259;p12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127"/>
          <p:cNvSpPr txBox="1">
            <a:spLocks noGrp="1"/>
          </p:cNvSpPr>
          <p:nvPr>
            <p:ph type="subTitle" idx="3"/>
          </p:nvPr>
        </p:nvSpPr>
        <p:spPr>
          <a:xfrm>
            <a:off x="5784025" y="1578125"/>
            <a:ext cx="2931300" cy="476100"/>
          </a:xfrm>
          <a:prstGeom prst="rect">
            <a:avLst/>
          </a:prstGeom>
          <a:noFill/>
          <a:ln>
            <a:noFill/>
          </a:ln>
        </p:spPr>
        <p:txBody>
          <a:bodyPr spcFirstLastPara="1" wrap="square" lIns="182875" tIns="45700" rIns="182875" bIns="0" anchor="ctr" anchorCtr="0">
            <a:noAutofit/>
          </a:bodyPr>
          <a:lstStyle/>
          <a:p>
            <a:pPr marL="0" lvl="0" indent="0" algn="l" rtl="0">
              <a:lnSpc>
                <a:spcPct val="115000"/>
              </a:lnSpc>
              <a:spcBef>
                <a:spcPts val="0"/>
              </a:spcBef>
              <a:spcAft>
                <a:spcPts val="0"/>
              </a:spcAft>
              <a:buNone/>
            </a:pPr>
            <a:r>
              <a:rPr lang="en" sz="1800">
                <a:latin typeface="Roboto Medium"/>
                <a:ea typeface="Roboto Medium"/>
                <a:cs typeface="Roboto Medium"/>
                <a:sym typeface="Roboto Medium"/>
              </a:rPr>
              <a:t>Search head</a:t>
            </a:r>
            <a:endParaRPr sz="1800">
              <a:latin typeface="Roboto Medium"/>
              <a:ea typeface="Roboto Medium"/>
              <a:cs typeface="Roboto Medium"/>
              <a:sym typeface="Roboto Medium"/>
            </a:endParaRPr>
          </a:p>
        </p:txBody>
      </p:sp>
      <p:sp>
        <p:nvSpPr>
          <p:cNvPr id="2261" name="Google Shape;2261;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Adding Data</a:t>
            </a:r>
            <a:endParaRPr>
              <a:solidFill>
                <a:schemeClr val="dk1"/>
              </a:solidFill>
            </a:endParaRPr>
          </a:p>
          <a:p>
            <a:pPr marL="0" lvl="0" indent="0" algn="l" rtl="0">
              <a:spcBef>
                <a:spcPts val="0"/>
              </a:spcBef>
              <a:spcAft>
                <a:spcPts val="0"/>
              </a:spcAft>
              <a:buNone/>
            </a:pPr>
            <a:endParaRPr/>
          </a:p>
        </p:txBody>
      </p:sp>
      <p:sp>
        <p:nvSpPr>
          <p:cNvPr id="2262" name="Google Shape;2262;p127"/>
          <p:cNvSpPr txBox="1">
            <a:spLocks noGrp="1"/>
          </p:cNvSpPr>
          <p:nvPr>
            <p:ph type="subTitle" idx="4"/>
          </p:nvPr>
        </p:nvSpPr>
        <p:spPr>
          <a:xfrm>
            <a:off x="4737300" y="2288250"/>
            <a:ext cx="4419000" cy="2544600"/>
          </a:xfrm>
          <a:prstGeom prst="rect">
            <a:avLst/>
          </a:prstGeom>
          <a:noFill/>
          <a:ln>
            <a:noFill/>
          </a:ln>
        </p:spPr>
        <p:txBody>
          <a:bodyPr spcFirstLastPara="1" wrap="square" lIns="457200" tIns="0" rIns="274300" bIns="0" anchor="t" anchorCtr="0">
            <a:noAutofit/>
          </a:bodyPr>
          <a:lstStyle/>
          <a:p>
            <a:pPr marL="285750" lvl="0" indent="-273050" algn="l" rtl="0">
              <a:lnSpc>
                <a:spcPct val="115000"/>
              </a:lnSpc>
              <a:spcBef>
                <a:spcPts val="0"/>
              </a:spcBef>
              <a:spcAft>
                <a:spcPts val="0"/>
              </a:spcAft>
              <a:buClr>
                <a:srgbClr val="4FA786"/>
              </a:buClr>
              <a:buSzPts val="1600"/>
              <a:buChar char="●"/>
            </a:pPr>
            <a:r>
              <a:rPr lang="en">
                <a:solidFill>
                  <a:schemeClr val="dk1"/>
                </a:solidFill>
                <a:latin typeface="Roboto"/>
                <a:ea typeface="Roboto"/>
                <a:cs typeface="Roboto"/>
                <a:sym typeface="Roboto"/>
              </a:rPr>
              <a:t>The </a:t>
            </a:r>
            <a:r>
              <a:rPr lang="en" b="1">
                <a:solidFill>
                  <a:schemeClr val="dk1"/>
                </a:solidFill>
                <a:latin typeface="Roboto"/>
                <a:ea typeface="Roboto"/>
                <a:cs typeface="Roboto"/>
                <a:sym typeface="Roboto"/>
              </a:rPr>
              <a:t>search head</a:t>
            </a:r>
            <a:r>
              <a:rPr lang="en">
                <a:solidFill>
                  <a:schemeClr val="dk1"/>
                </a:solidFill>
                <a:latin typeface="Roboto"/>
                <a:ea typeface="Roboto"/>
                <a:cs typeface="Roboto"/>
                <a:sym typeface="Roboto"/>
              </a:rPr>
              <a:t> is Splunk’s GUI that we use to conduct searches. </a:t>
            </a:r>
            <a:endParaRPr>
              <a:solidFill>
                <a:schemeClr val="dk1"/>
              </a:solidFill>
              <a:latin typeface="Roboto"/>
              <a:ea typeface="Roboto"/>
              <a:cs typeface="Roboto"/>
              <a:sym typeface="Roboto"/>
            </a:endParaRPr>
          </a:p>
          <a:p>
            <a:pPr marL="285750" lvl="0" indent="-273050" algn="l" rtl="0">
              <a:lnSpc>
                <a:spcPct val="115000"/>
              </a:lnSpc>
              <a:spcBef>
                <a:spcPts val="800"/>
              </a:spcBef>
              <a:spcAft>
                <a:spcPts val="800"/>
              </a:spcAft>
              <a:buClr>
                <a:srgbClr val="4FA786"/>
              </a:buClr>
              <a:buSzPts val="1600"/>
              <a:buChar char="●"/>
            </a:pPr>
            <a:r>
              <a:rPr lang="en">
                <a:solidFill>
                  <a:schemeClr val="dk1"/>
                </a:solidFill>
                <a:latin typeface="Roboto"/>
                <a:ea typeface="Roboto"/>
                <a:cs typeface="Roboto"/>
                <a:sym typeface="Roboto"/>
              </a:rPr>
              <a:t>It manages search requests to the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indexer and provides the search results back to the user.</a:t>
            </a:r>
            <a:endParaRPr sz="1600">
              <a:solidFill>
                <a:schemeClr val="dk1"/>
              </a:solidFill>
              <a:latin typeface="Roboto Medium"/>
              <a:ea typeface="Roboto Medium"/>
              <a:cs typeface="Roboto Medium"/>
              <a:sym typeface="Roboto Medium"/>
            </a:endParaRPr>
          </a:p>
        </p:txBody>
      </p:sp>
      <p:sp>
        <p:nvSpPr>
          <p:cNvPr id="2263" name="Google Shape;2263;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
        <p:nvSpPr>
          <p:cNvPr id="2264" name="Google Shape;2264;p127"/>
          <p:cNvSpPr/>
          <p:nvPr/>
        </p:nvSpPr>
        <p:spPr>
          <a:xfrm>
            <a:off x="4590661" y="1382615"/>
            <a:ext cx="447900" cy="3290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5" name="Google Shape;2265;p127"/>
          <p:cNvPicPr preferRelativeResize="0"/>
          <p:nvPr/>
        </p:nvPicPr>
        <p:blipFill>
          <a:blip r:embed="rId4">
            <a:alphaModFix/>
          </a:blip>
          <a:stretch>
            <a:fillRect/>
          </a:stretch>
        </p:blipFill>
        <p:spPr>
          <a:xfrm>
            <a:off x="4658948" y="1335450"/>
            <a:ext cx="311317" cy="3565724"/>
          </a:xfrm>
          <a:prstGeom prst="rect">
            <a:avLst/>
          </a:prstGeom>
          <a:noFill/>
          <a:ln>
            <a:noFill/>
          </a:ln>
        </p:spPr>
      </p:pic>
      <p:sp>
        <p:nvSpPr>
          <p:cNvPr id="2266" name="Google Shape;2266;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 use the various search capabilities of Splunk, we need to first add the data to search against.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70"/>
        <p:cNvGrpSpPr/>
        <p:nvPr/>
      </p:nvGrpSpPr>
      <p:grpSpPr>
        <a:xfrm>
          <a:off x="0" y="0"/>
          <a:ext cx="0" cy="0"/>
          <a:chOff x="0" y="0"/>
          <a:chExt cx="0" cy="0"/>
        </a:xfrm>
      </p:grpSpPr>
      <p:sp>
        <p:nvSpPr>
          <p:cNvPr id="2271" name="Google Shape;2271;p128"/>
          <p:cNvSpPr/>
          <p:nvPr/>
        </p:nvSpPr>
        <p:spPr>
          <a:xfrm flipH="1">
            <a:off x="457050" y="2127750"/>
            <a:ext cx="2991000" cy="935700"/>
          </a:xfrm>
          <a:prstGeom prst="round2DiagRect">
            <a:avLst>
              <a:gd name="adj1" fmla="val 16667"/>
              <a:gd name="adj2" fmla="val 0"/>
            </a:avLst>
          </a:prstGeom>
          <a:solidFill>
            <a:srgbClr val="FFFFFF"/>
          </a:solidFill>
          <a:ln w="19050" cap="flat" cmpd="sng">
            <a:solidFill>
              <a:srgbClr val="78B1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8"/>
          <p:cNvSpPr/>
          <p:nvPr/>
        </p:nvSpPr>
        <p:spPr>
          <a:xfrm flipH="1">
            <a:off x="457050" y="3474435"/>
            <a:ext cx="2991000" cy="935700"/>
          </a:xfrm>
          <a:prstGeom prst="round2DiagRect">
            <a:avLst>
              <a:gd name="adj1" fmla="val 16667"/>
              <a:gd name="adj2" fmla="val 0"/>
            </a:avLst>
          </a:prstGeom>
          <a:solidFill>
            <a:srgbClr val="FFFFFF"/>
          </a:solidFill>
          <a:ln w="19050" cap="flat" cmpd="sng">
            <a:solidFill>
              <a:srgbClr val="78B1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Searching in Splunk</a:t>
            </a:r>
            <a:endParaRPr/>
          </a:p>
        </p:txBody>
      </p:sp>
      <p:sp>
        <p:nvSpPr>
          <p:cNvPr id="2274" name="Google Shape;2274;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
        <p:nvSpPr>
          <p:cNvPr id="2275" name="Google Shape;2275;p128"/>
          <p:cNvSpPr txBox="1">
            <a:spLocks noGrp="1"/>
          </p:cNvSpPr>
          <p:nvPr>
            <p:ph type="subTitle" idx="1"/>
          </p:nvPr>
        </p:nvSpPr>
        <p:spPr>
          <a:xfrm>
            <a:off x="0" y="675975"/>
            <a:ext cx="3564900" cy="1444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order to add data to Splunk on the </a:t>
            </a:r>
            <a:r>
              <a:rPr lang="en" b="1"/>
              <a:t>Add Data </a:t>
            </a:r>
            <a:r>
              <a:rPr lang="en"/>
              <a:t>page, we use one of the following paths:</a:t>
            </a:r>
            <a:endParaRPr/>
          </a:p>
        </p:txBody>
      </p:sp>
      <p:sp>
        <p:nvSpPr>
          <p:cNvPr id="2276" name="Google Shape;2276;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7" name="Google Shape;2277;p128"/>
          <p:cNvSpPr txBox="1">
            <a:spLocks noGrp="1"/>
          </p:cNvSpPr>
          <p:nvPr>
            <p:ph type="body" idx="3"/>
          </p:nvPr>
        </p:nvSpPr>
        <p:spPr>
          <a:xfrm>
            <a:off x="457200" y="2127750"/>
            <a:ext cx="2991000" cy="819600"/>
          </a:xfrm>
          <a:prstGeom prst="rect">
            <a:avLst/>
          </a:prstGeom>
        </p:spPr>
        <p:txBody>
          <a:bodyPr spcFirstLastPara="1" wrap="square" lIns="18287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a:solidFill>
                  <a:schemeClr val="dk1"/>
                </a:solidFill>
              </a:rPr>
              <a:t>From the</a:t>
            </a:r>
            <a:r>
              <a:rPr lang="en" b="1">
                <a:solidFill>
                  <a:schemeClr val="dk1"/>
                </a:solidFill>
              </a:rPr>
              <a:t> </a:t>
            </a:r>
            <a:r>
              <a:rPr lang="en">
                <a:solidFill>
                  <a:schemeClr val="dk1"/>
                </a:solidFill>
              </a:rPr>
              <a:t>Welcome page, go to  </a:t>
            </a:r>
            <a:br>
              <a:rPr lang="en">
                <a:solidFill>
                  <a:schemeClr val="dk1"/>
                </a:solidFill>
              </a:rPr>
            </a:br>
            <a:r>
              <a:rPr lang="en" b="1">
                <a:solidFill>
                  <a:srgbClr val="78B13E"/>
                </a:solidFill>
              </a:rPr>
              <a:t>Explore Splunk Enterprise</a:t>
            </a:r>
            <a:br>
              <a:rPr lang="en">
                <a:solidFill>
                  <a:schemeClr val="dk1"/>
                </a:solidFill>
              </a:rPr>
            </a:br>
            <a:r>
              <a:rPr lang="en">
                <a:solidFill>
                  <a:schemeClr val="dk1"/>
                </a:solidFill>
              </a:rPr>
              <a:t>and select</a:t>
            </a:r>
            <a:r>
              <a:rPr lang="en" b="1">
                <a:solidFill>
                  <a:schemeClr val="dk1"/>
                </a:solidFill>
              </a:rPr>
              <a:t> </a:t>
            </a:r>
            <a:r>
              <a:rPr lang="en" b="1">
                <a:solidFill>
                  <a:srgbClr val="78B13E"/>
                </a:solidFill>
              </a:rPr>
              <a:t>Add Data</a:t>
            </a:r>
            <a:r>
              <a:rPr lang="en">
                <a:solidFill>
                  <a:schemeClr val="dk1"/>
                </a:solidFill>
              </a:rPr>
              <a:t>.</a:t>
            </a:r>
            <a:endParaRPr b="1">
              <a:solidFill>
                <a:srgbClr val="78B13E"/>
              </a:solidFill>
            </a:endParaRPr>
          </a:p>
        </p:txBody>
      </p:sp>
      <p:sp>
        <p:nvSpPr>
          <p:cNvPr id="2278" name="Google Shape;2278;p128"/>
          <p:cNvSpPr txBox="1">
            <a:spLocks noGrp="1"/>
          </p:cNvSpPr>
          <p:nvPr>
            <p:ph type="body" idx="3"/>
          </p:nvPr>
        </p:nvSpPr>
        <p:spPr>
          <a:xfrm>
            <a:off x="457200" y="3489825"/>
            <a:ext cx="2991000" cy="819600"/>
          </a:xfrm>
          <a:prstGeom prst="rect">
            <a:avLst/>
          </a:prstGeom>
        </p:spPr>
        <p:txBody>
          <a:bodyPr spcFirstLastPara="1" wrap="square" lIns="18287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
                <a:solidFill>
                  <a:schemeClr val="dk1"/>
                </a:solidFill>
              </a:rPr>
              <a:t>From within the Search</a:t>
            </a:r>
            <a:br>
              <a:rPr lang="en">
                <a:solidFill>
                  <a:schemeClr val="dk1"/>
                </a:solidFill>
              </a:rPr>
            </a:br>
            <a:r>
              <a:rPr lang="en">
                <a:solidFill>
                  <a:schemeClr val="dk1"/>
                </a:solidFill>
              </a:rPr>
              <a:t>and Reporting app, </a:t>
            </a:r>
            <a:br>
              <a:rPr lang="en">
                <a:solidFill>
                  <a:schemeClr val="dk1"/>
                </a:solidFill>
              </a:rPr>
            </a:br>
            <a:r>
              <a:rPr lang="en">
                <a:solidFill>
                  <a:schemeClr val="dk1"/>
                </a:solidFill>
              </a:rPr>
              <a:t>select </a:t>
            </a:r>
            <a:r>
              <a:rPr lang="en" b="1">
                <a:solidFill>
                  <a:srgbClr val="78B13E"/>
                </a:solidFill>
              </a:rPr>
              <a:t>Settings </a:t>
            </a:r>
            <a:r>
              <a:rPr lang="en">
                <a:solidFill>
                  <a:schemeClr val="dk1"/>
                </a:solidFill>
              </a:rPr>
              <a:t>&gt;</a:t>
            </a:r>
            <a:r>
              <a:rPr lang="en" b="1">
                <a:solidFill>
                  <a:srgbClr val="78B13E"/>
                </a:solidFill>
              </a:rPr>
              <a:t> Add Data</a:t>
            </a:r>
            <a:r>
              <a:rPr lang="en">
                <a:solidFill>
                  <a:schemeClr val="dk1"/>
                </a:solidFill>
              </a:rPr>
              <a:t>.</a:t>
            </a:r>
            <a:endParaRPr b="1">
              <a:solidFill>
                <a:srgbClr val="78B13E"/>
              </a:solidFill>
            </a:endParaRPr>
          </a:p>
        </p:txBody>
      </p:sp>
      <p:pic>
        <p:nvPicPr>
          <p:cNvPr id="2279" name="Google Shape;2279;p128"/>
          <p:cNvPicPr preferRelativeResize="0"/>
          <p:nvPr/>
        </p:nvPicPr>
        <p:blipFill rotWithShape="1">
          <a:blip r:embed="rId3">
            <a:alphaModFix/>
          </a:blip>
          <a:srcRect l="24024" t="14923" r="25012" b="1422"/>
          <a:stretch/>
        </p:blipFill>
        <p:spPr>
          <a:xfrm>
            <a:off x="3743600" y="832538"/>
            <a:ext cx="5126074" cy="3825824"/>
          </a:xfrm>
          <a:prstGeom prst="rect">
            <a:avLst/>
          </a:prstGeom>
          <a:noFill/>
          <a:ln>
            <a:noFill/>
          </a:ln>
          <a:effectLst>
            <a:outerShdw blurRad="57150" dist="19050" dir="5400000" algn="bl" rotWithShape="0">
              <a:srgbClr val="000000">
                <a:alpha val="50000"/>
              </a:srgbClr>
            </a:outerShdw>
          </a:effectLst>
        </p:spPr>
      </p:pic>
      <p:pic>
        <p:nvPicPr>
          <p:cNvPr id="2280" name="Google Shape;2280;p128"/>
          <p:cNvPicPr preferRelativeResize="0"/>
          <p:nvPr/>
        </p:nvPicPr>
        <p:blipFill>
          <a:blip r:embed="rId4">
            <a:alphaModFix/>
          </a:blip>
          <a:stretch>
            <a:fillRect/>
          </a:stretch>
        </p:blipFill>
        <p:spPr>
          <a:xfrm rot="5400000">
            <a:off x="1830437" y="3160726"/>
            <a:ext cx="180050" cy="216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84"/>
        <p:cNvGrpSpPr/>
        <p:nvPr/>
      </p:nvGrpSpPr>
      <p:grpSpPr>
        <a:xfrm>
          <a:off x="0" y="0"/>
          <a:ext cx="0" cy="0"/>
          <a:chOff x="0" y="0"/>
          <a:chExt cx="0" cy="0"/>
        </a:xfrm>
      </p:grpSpPr>
      <p:pic>
        <p:nvPicPr>
          <p:cNvPr id="2285" name="Google Shape;2285;p129"/>
          <p:cNvPicPr preferRelativeResize="0"/>
          <p:nvPr/>
        </p:nvPicPr>
        <p:blipFill>
          <a:blip r:embed="rId3">
            <a:alphaModFix/>
          </a:blip>
          <a:stretch>
            <a:fillRect/>
          </a:stretch>
        </p:blipFill>
        <p:spPr>
          <a:xfrm>
            <a:off x="4514863" y="802050"/>
            <a:ext cx="827470" cy="3662574"/>
          </a:xfrm>
          <a:prstGeom prst="rect">
            <a:avLst/>
          </a:prstGeom>
          <a:noFill/>
          <a:ln>
            <a:noFill/>
          </a:ln>
        </p:spPr>
      </p:pic>
      <p:sp>
        <p:nvSpPr>
          <p:cNvPr id="2286" name="Google Shape;2286;p129"/>
          <p:cNvSpPr/>
          <p:nvPr/>
        </p:nvSpPr>
        <p:spPr>
          <a:xfrm>
            <a:off x="1076325" y="104255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129"/>
          <p:cNvGrpSpPr/>
          <p:nvPr/>
        </p:nvGrpSpPr>
        <p:grpSpPr>
          <a:xfrm>
            <a:off x="457206" y="1040303"/>
            <a:ext cx="533372" cy="533480"/>
            <a:chOff x="457200" y="1378813"/>
            <a:chExt cx="695400" cy="695450"/>
          </a:xfrm>
        </p:grpSpPr>
        <p:sp>
          <p:nvSpPr>
            <p:cNvPr id="2288" name="Google Shape;2288;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89" name="Google Shape;2289;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29"/>
          <p:cNvSpPr txBox="1">
            <a:spLocks noGrp="1"/>
          </p:cNvSpPr>
          <p:nvPr>
            <p:ph type="subTitle" idx="1"/>
          </p:nvPr>
        </p:nvSpPr>
        <p:spPr>
          <a:xfrm>
            <a:off x="-12300" y="1754850"/>
            <a:ext cx="4671300" cy="2544600"/>
          </a:xfrm>
          <a:prstGeom prst="rect">
            <a:avLst/>
          </a:prstGeom>
          <a:noFill/>
          <a:ln>
            <a:noFill/>
          </a:ln>
        </p:spPr>
        <p:txBody>
          <a:bodyPr spcFirstLastPara="1" wrap="square" lIns="457200" tIns="0"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latin typeface="Roboto Medium"/>
                <a:ea typeface="Roboto Medium"/>
                <a:cs typeface="Roboto Medium"/>
                <a:sym typeface="Roboto Medium"/>
              </a:rPr>
              <a:t>We can upload data based on the source.</a:t>
            </a:r>
            <a:endParaRPr sz="1400" dirty="0">
              <a:latin typeface="Roboto Medium"/>
              <a:ea typeface="Roboto Medium"/>
              <a:cs typeface="Roboto Medium"/>
              <a:sym typeface="Roboto Medium"/>
            </a:endParaRPr>
          </a:p>
          <a:p>
            <a:pPr marL="285750" lvl="0" indent="-273050" algn="l" rtl="0">
              <a:lnSpc>
                <a:spcPct val="115000"/>
              </a:lnSpc>
              <a:spcBef>
                <a:spcPts val="800"/>
              </a:spcBef>
              <a:spcAft>
                <a:spcPts val="0"/>
              </a:spcAft>
              <a:buClr>
                <a:srgbClr val="A3D00C"/>
              </a:buClr>
              <a:buSzPts val="1600"/>
              <a:buFont typeface="Roboto"/>
              <a:buChar char="●"/>
            </a:pPr>
            <a:r>
              <a:rPr lang="en" sz="1400" dirty="0">
                <a:latin typeface="Roboto"/>
                <a:ea typeface="Roboto"/>
                <a:cs typeface="Roboto"/>
                <a:sym typeface="Roboto"/>
              </a:rPr>
              <a:t>For example, a Splunk user may want to add </a:t>
            </a:r>
            <a:br>
              <a:rPr lang="en" sz="1400" dirty="0">
                <a:latin typeface="Roboto"/>
                <a:ea typeface="Roboto"/>
                <a:cs typeface="Roboto"/>
                <a:sym typeface="Roboto"/>
              </a:rPr>
            </a:br>
            <a:r>
              <a:rPr lang="en" sz="1400" dirty="0">
                <a:latin typeface="Roboto"/>
                <a:ea typeface="Roboto"/>
                <a:cs typeface="Roboto"/>
                <a:sym typeface="Roboto"/>
              </a:rPr>
              <a:t>Palo Alto Firewall logs into Splunk.</a:t>
            </a:r>
            <a:endParaRPr sz="1400" dirty="0">
              <a:latin typeface="Roboto"/>
              <a:ea typeface="Roboto"/>
              <a:cs typeface="Roboto"/>
              <a:sym typeface="Roboto"/>
            </a:endParaRPr>
          </a:p>
          <a:p>
            <a:pPr marL="285750" lvl="0" indent="-273050" algn="l" rtl="0">
              <a:lnSpc>
                <a:spcPct val="115000"/>
              </a:lnSpc>
              <a:spcBef>
                <a:spcPts val="800"/>
              </a:spcBef>
              <a:spcAft>
                <a:spcPts val="0"/>
              </a:spcAft>
              <a:buClr>
                <a:srgbClr val="A3D00C"/>
              </a:buClr>
              <a:buSzPts val="1600"/>
              <a:buFont typeface="Roboto"/>
              <a:buChar char="●"/>
            </a:pPr>
            <a:r>
              <a:rPr lang="en" sz="1400" dirty="0">
                <a:latin typeface="Roboto"/>
                <a:ea typeface="Roboto"/>
                <a:cs typeface="Roboto"/>
                <a:sym typeface="Roboto"/>
              </a:rPr>
              <a:t>The Palo Alto option under Networking</a:t>
            </a:r>
            <a:br>
              <a:rPr lang="en" sz="1400" dirty="0">
                <a:latin typeface="Roboto"/>
                <a:ea typeface="Roboto"/>
                <a:cs typeface="Roboto"/>
                <a:sym typeface="Roboto"/>
              </a:rPr>
            </a:br>
            <a:r>
              <a:rPr lang="en" sz="1400" dirty="0">
                <a:latin typeface="Roboto"/>
                <a:ea typeface="Roboto"/>
                <a:cs typeface="Roboto"/>
                <a:sym typeface="Roboto"/>
              </a:rPr>
              <a:t>is an example of a data type.</a:t>
            </a:r>
            <a:endParaRPr sz="1400" dirty="0">
              <a:latin typeface="Roboto"/>
              <a:ea typeface="Roboto"/>
              <a:cs typeface="Roboto"/>
              <a:sym typeface="Roboto"/>
            </a:endParaRPr>
          </a:p>
          <a:p>
            <a:pPr marL="285750" lvl="0" indent="-273050" algn="l" rtl="0">
              <a:lnSpc>
                <a:spcPct val="115000"/>
              </a:lnSpc>
              <a:spcBef>
                <a:spcPts val="800"/>
              </a:spcBef>
              <a:spcAft>
                <a:spcPts val="800"/>
              </a:spcAft>
              <a:buClr>
                <a:srgbClr val="A3D00C"/>
              </a:buClr>
              <a:buSzPts val="1600"/>
              <a:buFont typeface="Roboto"/>
              <a:buChar char="●"/>
            </a:pPr>
            <a:r>
              <a:rPr lang="en" sz="1400" dirty="0">
                <a:latin typeface="Roboto"/>
                <a:ea typeface="Roboto"/>
                <a:cs typeface="Roboto"/>
                <a:sym typeface="Roboto"/>
              </a:rPr>
              <a:t>Based on the option selected, an add-on may </a:t>
            </a:r>
            <a:br>
              <a:rPr lang="en" sz="1400" dirty="0">
                <a:latin typeface="Roboto"/>
                <a:ea typeface="Roboto"/>
                <a:cs typeface="Roboto"/>
                <a:sym typeface="Roboto"/>
              </a:rPr>
            </a:br>
            <a:r>
              <a:rPr lang="en" sz="1400" dirty="0">
                <a:latin typeface="Roboto"/>
                <a:ea typeface="Roboto"/>
                <a:cs typeface="Roboto"/>
                <a:sym typeface="Roboto"/>
              </a:rPr>
              <a:t>be provided or settings may be configured.</a:t>
            </a:r>
            <a:endParaRPr sz="1400" dirty="0">
              <a:latin typeface="Roboto"/>
              <a:ea typeface="Roboto"/>
              <a:cs typeface="Roboto"/>
              <a:sym typeface="Roboto"/>
            </a:endParaRPr>
          </a:p>
        </p:txBody>
      </p:sp>
      <p:sp>
        <p:nvSpPr>
          <p:cNvPr id="2291" name="Google Shape;2291;p129"/>
          <p:cNvSpPr txBox="1">
            <a:spLocks noGrp="1"/>
          </p:cNvSpPr>
          <p:nvPr>
            <p:ph type="subTitle" idx="2"/>
          </p:nvPr>
        </p:nvSpPr>
        <p:spPr>
          <a:xfrm>
            <a:off x="1076325" y="1042475"/>
            <a:ext cx="2931300" cy="476100"/>
          </a:xfrm>
          <a:prstGeom prst="rect">
            <a:avLst/>
          </a:prstGeom>
          <a:noFill/>
          <a:ln>
            <a:noFill/>
          </a:ln>
        </p:spPr>
        <p:txBody>
          <a:bodyPr spcFirstLastPara="1" wrap="square" lIns="182875" tIns="45700" rIns="182875" bIns="0" anchor="ctr" anchorCtr="0">
            <a:noAutofit/>
          </a:bodyPr>
          <a:lstStyle/>
          <a:p>
            <a:pPr marL="0" lvl="0" indent="0" algn="l" rtl="0">
              <a:lnSpc>
                <a:spcPct val="115000"/>
              </a:lnSpc>
              <a:spcBef>
                <a:spcPts val="0"/>
              </a:spcBef>
              <a:spcAft>
                <a:spcPts val="0"/>
              </a:spcAft>
              <a:buNone/>
            </a:pPr>
            <a:r>
              <a:rPr lang="en" sz="1800">
                <a:latin typeface="Roboto Medium"/>
                <a:ea typeface="Roboto Medium"/>
                <a:cs typeface="Roboto Medium"/>
                <a:sym typeface="Roboto Medium"/>
              </a:rPr>
              <a:t>Add Data by Data Source</a:t>
            </a:r>
            <a:endParaRPr sz="1800">
              <a:latin typeface="Roboto Medium"/>
              <a:ea typeface="Roboto Medium"/>
              <a:cs typeface="Roboto Medium"/>
              <a:sym typeface="Roboto Medium"/>
            </a:endParaRPr>
          </a:p>
        </p:txBody>
      </p:sp>
      <p:sp>
        <p:nvSpPr>
          <p:cNvPr id="2292" name="Google Shape;2292;p129"/>
          <p:cNvSpPr/>
          <p:nvPr/>
        </p:nvSpPr>
        <p:spPr>
          <a:xfrm>
            <a:off x="5784025" y="104480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129"/>
          <p:cNvGrpSpPr/>
          <p:nvPr/>
        </p:nvGrpSpPr>
        <p:grpSpPr>
          <a:xfrm>
            <a:off x="5164906" y="1042553"/>
            <a:ext cx="533372" cy="533480"/>
            <a:chOff x="457200" y="1378813"/>
            <a:chExt cx="695400" cy="695450"/>
          </a:xfrm>
        </p:grpSpPr>
        <p:sp>
          <p:nvSpPr>
            <p:cNvPr id="2294" name="Google Shape;2294;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95" name="Google Shape;2295;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129"/>
          <p:cNvSpPr txBox="1">
            <a:spLocks noGrp="1"/>
          </p:cNvSpPr>
          <p:nvPr>
            <p:ph type="subTitle" idx="3"/>
          </p:nvPr>
        </p:nvSpPr>
        <p:spPr>
          <a:xfrm>
            <a:off x="5784025" y="1044725"/>
            <a:ext cx="2931300" cy="476100"/>
          </a:xfrm>
          <a:prstGeom prst="rect">
            <a:avLst/>
          </a:prstGeom>
          <a:noFill/>
          <a:ln>
            <a:noFill/>
          </a:ln>
        </p:spPr>
        <p:txBody>
          <a:bodyPr spcFirstLastPara="1" wrap="square" lIns="182875" tIns="45700" rIns="182875" bIns="0" anchor="ctr" anchorCtr="0">
            <a:noAutofit/>
          </a:bodyPr>
          <a:lstStyle/>
          <a:p>
            <a:pPr marL="0" lvl="0" indent="0" algn="l" rtl="0">
              <a:lnSpc>
                <a:spcPct val="115000"/>
              </a:lnSpc>
              <a:spcBef>
                <a:spcPts val="0"/>
              </a:spcBef>
              <a:spcAft>
                <a:spcPts val="0"/>
              </a:spcAft>
              <a:buNone/>
            </a:pPr>
            <a:r>
              <a:rPr lang="en" sz="1800">
                <a:latin typeface="Roboto Medium"/>
                <a:ea typeface="Roboto Medium"/>
                <a:cs typeface="Roboto Medium"/>
                <a:sym typeface="Roboto Medium"/>
              </a:rPr>
              <a:t>Adding Data by Method</a:t>
            </a:r>
            <a:endParaRPr sz="1800">
              <a:latin typeface="Roboto Medium"/>
              <a:ea typeface="Roboto Medium"/>
              <a:cs typeface="Roboto Medium"/>
              <a:sym typeface="Roboto Medium"/>
            </a:endParaRPr>
          </a:p>
        </p:txBody>
      </p:sp>
      <p:sp>
        <p:nvSpPr>
          <p:cNvPr id="2297" name="Google Shape;2297;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Data</a:t>
            </a:r>
            <a:endParaRPr/>
          </a:p>
        </p:txBody>
      </p:sp>
      <p:sp>
        <p:nvSpPr>
          <p:cNvPr id="2298" name="Google Shape;2298;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2299" name="Google Shape;2299;p129"/>
          <p:cNvSpPr/>
          <p:nvPr/>
        </p:nvSpPr>
        <p:spPr>
          <a:xfrm>
            <a:off x="4590650" y="855300"/>
            <a:ext cx="447900" cy="3714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0" name="Google Shape;2300;p129"/>
          <p:cNvPicPr preferRelativeResize="0"/>
          <p:nvPr/>
        </p:nvPicPr>
        <p:blipFill>
          <a:blip r:embed="rId4">
            <a:alphaModFix/>
          </a:blip>
          <a:stretch>
            <a:fillRect/>
          </a:stretch>
        </p:blipFill>
        <p:spPr>
          <a:xfrm>
            <a:off x="4658939" y="802050"/>
            <a:ext cx="311325" cy="4025777"/>
          </a:xfrm>
          <a:prstGeom prst="rect">
            <a:avLst/>
          </a:prstGeom>
          <a:noFill/>
          <a:ln>
            <a:noFill/>
          </a:ln>
        </p:spPr>
      </p:pic>
      <p:sp>
        <p:nvSpPr>
          <p:cNvPr id="2301" name="Google Shape;2301;p129"/>
          <p:cNvSpPr txBox="1">
            <a:spLocks noGrp="1"/>
          </p:cNvSpPr>
          <p:nvPr>
            <p:ph type="subTitle" idx="4"/>
          </p:nvPr>
        </p:nvSpPr>
        <p:spPr>
          <a:xfrm>
            <a:off x="4737300" y="1754850"/>
            <a:ext cx="41898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Medium"/>
                <a:ea typeface="Roboto Medium"/>
                <a:cs typeface="Roboto Medium"/>
                <a:sym typeface="Roboto Medium"/>
              </a:rPr>
              <a:t>Or we can use one of these three methods to add data:</a:t>
            </a:r>
            <a:endParaRPr sz="1600">
              <a:solidFill>
                <a:schemeClr val="dk1"/>
              </a:solidFill>
              <a:latin typeface="Roboto Medium"/>
              <a:ea typeface="Roboto Medium"/>
              <a:cs typeface="Roboto Medium"/>
              <a:sym typeface="Roboto Medium"/>
            </a:endParaRPr>
          </a:p>
          <a:p>
            <a:pPr marL="285750" lvl="0" indent="-273050" algn="l" rtl="0">
              <a:lnSpc>
                <a:spcPct val="115000"/>
              </a:lnSpc>
              <a:spcBef>
                <a:spcPts val="800"/>
              </a:spcBef>
              <a:spcAft>
                <a:spcPts val="0"/>
              </a:spcAft>
              <a:buClr>
                <a:srgbClr val="4FA786"/>
              </a:buClr>
              <a:buSzPts val="1600"/>
              <a:buChar char="●"/>
            </a:pPr>
            <a:r>
              <a:rPr lang="en">
                <a:solidFill>
                  <a:schemeClr val="dk1"/>
                </a:solidFill>
                <a:latin typeface="Roboto"/>
                <a:ea typeface="Roboto"/>
                <a:cs typeface="Roboto"/>
                <a:sym typeface="Roboto"/>
              </a:rPr>
              <a:t>Monitor </a:t>
            </a:r>
            <a:endParaRPr>
              <a:solidFill>
                <a:schemeClr val="dk1"/>
              </a:solidFill>
              <a:latin typeface="Roboto"/>
              <a:ea typeface="Roboto"/>
              <a:cs typeface="Roboto"/>
              <a:sym typeface="Roboto"/>
            </a:endParaRPr>
          </a:p>
          <a:p>
            <a:pPr marL="285750" lvl="0" indent="-273050" algn="l" rtl="0">
              <a:lnSpc>
                <a:spcPct val="115000"/>
              </a:lnSpc>
              <a:spcBef>
                <a:spcPts val="800"/>
              </a:spcBef>
              <a:spcAft>
                <a:spcPts val="0"/>
              </a:spcAft>
              <a:buClr>
                <a:srgbClr val="4FA786"/>
              </a:buClr>
              <a:buSzPts val="1600"/>
              <a:buChar char="●"/>
            </a:pPr>
            <a:r>
              <a:rPr lang="en">
                <a:solidFill>
                  <a:schemeClr val="dk1"/>
                </a:solidFill>
                <a:latin typeface="Roboto"/>
                <a:ea typeface="Roboto"/>
                <a:cs typeface="Roboto"/>
                <a:sym typeface="Roboto"/>
              </a:rPr>
              <a:t>Forward</a:t>
            </a:r>
            <a:endParaRPr>
              <a:solidFill>
                <a:schemeClr val="dk1"/>
              </a:solidFill>
              <a:latin typeface="Roboto"/>
              <a:ea typeface="Roboto"/>
              <a:cs typeface="Roboto"/>
              <a:sym typeface="Roboto"/>
            </a:endParaRPr>
          </a:p>
          <a:p>
            <a:pPr marL="285750" lvl="0" indent="-273050" algn="l" rtl="0">
              <a:lnSpc>
                <a:spcPct val="115000"/>
              </a:lnSpc>
              <a:spcBef>
                <a:spcPts val="800"/>
              </a:spcBef>
              <a:spcAft>
                <a:spcPts val="800"/>
              </a:spcAft>
              <a:buClr>
                <a:srgbClr val="4FA786"/>
              </a:buClr>
              <a:buSzPts val="1600"/>
              <a:buChar char="●"/>
            </a:pPr>
            <a:r>
              <a:rPr lang="en">
                <a:solidFill>
                  <a:schemeClr val="dk1"/>
                </a:solidFill>
                <a:latin typeface="Roboto"/>
                <a:ea typeface="Roboto"/>
                <a:cs typeface="Roboto"/>
                <a:sym typeface="Roboto"/>
              </a:rPr>
              <a:t>Upload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05"/>
        <p:cNvGrpSpPr/>
        <p:nvPr/>
      </p:nvGrpSpPr>
      <p:grpSpPr>
        <a:xfrm>
          <a:off x="0" y="0"/>
          <a:ext cx="0" cy="0"/>
          <a:chOff x="0" y="0"/>
          <a:chExt cx="0" cy="0"/>
        </a:xfrm>
      </p:grpSpPr>
      <p:sp>
        <p:nvSpPr>
          <p:cNvPr id="2306" name="Google Shape;2306;p130"/>
          <p:cNvSpPr/>
          <p:nvPr/>
        </p:nvSpPr>
        <p:spPr>
          <a:xfrm>
            <a:off x="175"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0"/>
          <p:cNvSpPr/>
          <p:nvPr/>
        </p:nvSpPr>
        <p:spPr>
          <a:xfrm flipH="1">
            <a:off x="724375" y="3877650"/>
            <a:ext cx="2428500" cy="888000"/>
          </a:xfrm>
          <a:prstGeom prst="round2DiagRect">
            <a:avLst>
              <a:gd name="adj1" fmla="val 16667"/>
              <a:gd name="adj2" fmla="val 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0"/>
          <p:cNvSpPr/>
          <p:nvPr/>
        </p:nvSpPr>
        <p:spPr>
          <a:xfrm flipH="1">
            <a:off x="3572350" y="3877650"/>
            <a:ext cx="2428500" cy="888000"/>
          </a:xfrm>
          <a:prstGeom prst="round2DiagRect">
            <a:avLst>
              <a:gd name="adj1" fmla="val 16667"/>
              <a:gd name="adj2" fmla="val 0"/>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0"/>
          <p:cNvSpPr/>
          <p:nvPr/>
        </p:nvSpPr>
        <p:spPr>
          <a:xfrm flipH="1">
            <a:off x="6401275" y="3877900"/>
            <a:ext cx="2428500" cy="888000"/>
          </a:xfrm>
          <a:prstGeom prst="round2DiagRect">
            <a:avLst>
              <a:gd name="adj1" fmla="val 16667"/>
              <a:gd name="adj2" fmla="val 0"/>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30"/>
          <p:cNvSpPr/>
          <p:nvPr/>
        </p:nvSpPr>
        <p:spPr>
          <a:xfrm flipH="1">
            <a:off x="724275" y="1861575"/>
            <a:ext cx="2428500" cy="15102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30"/>
          <p:cNvSpPr/>
          <p:nvPr/>
        </p:nvSpPr>
        <p:spPr>
          <a:xfrm flipH="1">
            <a:off x="3572250" y="1861575"/>
            <a:ext cx="2428500" cy="15102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0"/>
          <p:cNvSpPr/>
          <p:nvPr/>
        </p:nvSpPr>
        <p:spPr>
          <a:xfrm flipH="1">
            <a:off x="6401175" y="1862000"/>
            <a:ext cx="2428500" cy="15102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3" name="Google Shape;2313;p130"/>
          <p:cNvGrpSpPr/>
          <p:nvPr/>
        </p:nvGrpSpPr>
        <p:grpSpPr>
          <a:xfrm>
            <a:off x="457181" y="1268903"/>
            <a:ext cx="533372" cy="533480"/>
            <a:chOff x="457200" y="1378813"/>
            <a:chExt cx="695400" cy="695450"/>
          </a:xfrm>
        </p:grpSpPr>
        <p:sp>
          <p:nvSpPr>
            <p:cNvPr id="2314" name="Google Shape;2314;p130"/>
            <p:cNvSpPr/>
            <p:nvPr/>
          </p:nvSpPr>
          <p:spPr>
            <a:xfrm>
              <a:off x="457200" y="1378813"/>
              <a:ext cx="695400" cy="6213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315" name="Google Shape;2315;p130"/>
            <p:cNvSpPr/>
            <p:nvPr/>
          </p:nvSpPr>
          <p:spPr>
            <a:xfrm rot="10800000">
              <a:off x="634726" y="1885638"/>
              <a:ext cx="340325" cy="188625"/>
            </a:xfrm>
            <a:prstGeom prst="flowChartExtra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6" name="Google Shape;2316;p130"/>
          <p:cNvGrpSpPr/>
          <p:nvPr/>
        </p:nvGrpSpPr>
        <p:grpSpPr>
          <a:xfrm>
            <a:off x="3305156" y="1268903"/>
            <a:ext cx="533372" cy="533480"/>
            <a:chOff x="457200" y="1378813"/>
            <a:chExt cx="695400" cy="695450"/>
          </a:xfrm>
        </p:grpSpPr>
        <p:sp>
          <p:nvSpPr>
            <p:cNvPr id="2317" name="Google Shape;2317;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318" name="Google Shape;2318;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130"/>
          <p:cNvGrpSpPr/>
          <p:nvPr/>
        </p:nvGrpSpPr>
        <p:grpSpPr>
          <a:xfrm>
            <a:off x="6134081" y="1269653"/>
            <a:ext cx="533372" cy="533480"/>
            <a:chOff x="457200" y="1378813"/>
            <a:chExt cx="695400" cy="695450"/>
          </a:xfrm>
        </p:grpSpPr>
        <p:sp>
          <p:nvSpPr>
            <p:cNvPr id="2320" name="Google Shape;2320;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321" name="Google Shape;2321;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22" name="Google Shape;2322;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 Data Methods</a:t>
            </a:r>
            <a:endParaRPr/>
          </a:p>
        </p:txBody>
      </p:sp>
      <p:sp>
        <p:nvSpPr>
          <p:cNvPr id="2323" name="Google Shape;2323;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Adding data by method allows you to add data by one of the following methods: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p:txBody>
      </p:sp>
      <p:sp>
        <p:nvSpPr>
          <p:cNvPr id="2324" name="Google Shape;2324;p130"/>
          <p:cNvSpPr txBox="1">
            <a:spLocks noGrp="1"/>
          </p:cNvSpPr>
          <p:nvPr>
            <p:ph type="subTitle" idx="3"/>
          </p:nvPr>
        </p:nvSpPr>
        <p:spPr>
          <a:xfrm>
            <a:off x="721750" y="1785425"/>
            <a:ext cx="2564400" cy="13611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b="1"/>
              <a:t>Monitor</a:t>
            </a:r>
            <a:r>
              <a:rPr lang="en"/>
              <a:t>: Monitor logs from a system, device, or application that Splunk </a:t>
            </a:r>
            <a:br>
              <a:rPr lang="en"/>
            </a:br>
            <a:r>
              <a:rPr lang="en"/>
              <a:t>has direct access to.</a:t>
            </a:r>
            <a:endParaRPr/>
          </a:p>
        </p:txBody>
      </p:sp>
      <p:sp>
        <p:nvSpPr>
          <p:cNvPr id="2325" name="Google Shape;2325;p130"/>
          <p:cNvSpPr txBox="1">
            <a:spLocks noGrp="1"/>
          </p:cNvSpPr>
          <p:nvPr>
            <p:ph type="subTitle" idx="4"/>
          </p:nvPr>
        </p:nvSpPr>
        <p:spPr>
          <a:xfrm>
            <a:off x="3569725" y="1785425"/>
            <a:ext cx="2564400" cy="14547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b="1"/>
              <a:t>Forward</a:t>
            </a:r>
            <a:r>
              <a:rPr lang="en"/>
              <a:t>: Install a program called a forwarder on the system from which logs </a:t>
            </a:r>
            <a:br>
              <a:rPr lang="en"/>
            </a:br>
            <a:r>
              <a:rPr lang="en"/>
              <a:t>are collected.</a:t>
            </a:r>
            <a:endParaRPr/>
          </a:p>
        </p:txBody>
      </p:sp>
      <p:sp>
        <p:nvSpPr>
          <p:cNvPr id="2326" name="Google Shape;2326;p130"/>
          <p:cNvSpPr txBox="1">
            <a:spLocks noGrp="1"/>
          </p:cNvSpPr>
          <p:nvPr>
            <p:ph type="subTitle" idx="5"/>
          </p:nvPr>
        </p:nvSpPr>
        <p:spPr>
          <a:xfrm>
            <a:off x="6398650" y="1786181"/>
            <a:ext cx="2371500" cy="129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b="1"/>
              <a:t>Upload</a:t>
            </a:r>
            <a:r>
              <a:rPr lang="en"/>
              <a:t>: Manually upload logs directly into your Splunk repository.</a:t>
            </a:r>
            <a:endParaRPr/>
          </a:p>
        </p:txBody>
      </p:sp>
      <p:sp>
        <p:nvSpPr>
          <p:cNvPr id="2327" name="Google Shape;2327;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
        <p:nvSpPr>
          <p:cNvPr id="2328" name="Google Shape;2328;p130"/>
          <p:cNvSpPr txBox="1">
            <a:spLocks noGrp="1"/>
          </p:cNvSpPr>
          <p:nvPr>
            <p:ph type="subTitle" idx="3"/>
          </p:nvPr>
        </p:nvSpPr>
        <p:spPr>
          <a:xfrm>
            <a:off x="743325" y="3912900"/>
            <a:ext cx="2371500" cy="791400"/>
          </a:xfrm>
          <a:prstGeom prst="rect">
            <a:avLst/>
          </a:prstGeom>
        </p:spPr>
        <p:txBody>
          <a:bodyPr spcFirstLastPara="1" wrap="square" lIns="182875" tIns="91425" rIns="18287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This is commonly used by businesses to monitor their production environment.</a:t>
            </a:r>
            <a:endParaRPr sz="1200"/>
          </a:p>
        </p:txBody>
      </p:sp>
      <p:sp>
        <p:nvSpPr>
          <p:cNvPr id="2329" name="Google Shape;2329;p130"/>
          <p:cNvSpPr txBox="1">
            <a:spLocks noGrp="1"/>
          </p:cNvSpPr>
          <p:nvPr>
            <p:ph type="subTitle" idx="3"/>
          </p:nvPr>
        </p:nvSpPr>
        <p:spPr>
          <a:xfrm>
            <a:off x="3572250" y="3912900"/>
            <a:ext cx="2371500" cy="791400"/>
          </a:xfrm>
          <a:prstGeom prst="rect">
            <a:avLst/>
          </a:prstGeom>
        </p:spPr>
        <p:txBody>
          <a:bodyPr spcFirstLastPara="1" wrap="square" lIns="182875" tIns="91425" rIns="182875" bIns="91425" anchor="t" anchorCtr="0">
            <a:noAutofit/>
          </a:bodyPr>
          <a:lstStyle/>
          <a:p>
            <a:pPr marL="0" lvl="0" indent="0" algn="l" rtl="0">
              <a:spcBef>
                <a:spcPts val="0"/>
              </a:spcBef>
              <a:spcAft>
                <a:spcPts val="0"/>
              </a:spcAft>
              <a:buNone/>
            </a:pPr>
            <a:r>
              <a:rPr lang="en" sz="1200">
                <a:solidFill>
                  <a:schemeClr val="dk1"/>
                </a:solidFill>
              </a:rPr>
              <a:t>Forwarders forward logs from a device into the Splunk system.</a:t>
            </a:r>
            <a:endParaRPr sz="1200"/>
          </a:p>
        </p:txBody>
      </p:sp>
      <p:sp>
        <p:nvSpPr>
          <p:cNvPr id="2330" name="Google Shape;2330;p130"/>
          <p:cNvSpPr txBox="1">
            <a:spLocks noGrp="1"/>
          </p:cNvSpPr>
          <p:nvPr>
            <p:ph type="subTitle" idx="3"/>
          </p:nvPr>
        </p:nvSpPr>
        <p:spPr>
          <a:xfrm>
            <a:off x="6401175" y="3912900"/>
            <a:ext cx="2371500" cy="791400"/>
          </a:xfrm>
          <a:prstGeom prst="rect">
            <a:avLst/>
          </a:prstGeom>
        </p:spPr>
        <p:txBody>
          <a:bodyPr spcFirstLastPara="1" wrap="square" lIns="182875" tIns="91425" rIns="182875" bIns="91425" anchor="t" anchorCtr="0">
            <a:noAutofit/>
          </a:bodyPr>
          <a:lstStyle/>
          <a:p>
            <a:pPr marL="0" lvl="0" indent="0" algn="l" rtl="0">
              <a:spcBef>
                <a:spcPts val="0"/>
              </a:spcBef>
              <a:spcAft>
                <a:spcPts val="0"/>
              </a:spcAft>
              <a:buNone/>
            </a:pPr>
            <a:r>
              <a:rPr lang="en" sz="1200">
                <a:solidFill>
                  <a:srgbClr val="FFFFFF"/>
                </a:solidFill>
              </a:rPr>
              <a:t>We will primarily focus on </a:t>
            </a:r>
            <a:br>
              <a:rPr lang="en" sz="1200">
                <a:solidFill>
                  <a:srgbClr val="FFFFFF"/>
                </a:solidFill>
              </a:rPr>
            </a:br>
            <a:r>
              <a:rPr lang="en" sz="1200">
                <a:solidFill>
                  <a:srgbClr val="FFFFFF"/>
                </a:solidFill>
              </a:rPr>
              <a:t>this process during class.</a:t>
            </a:r>
            <a:endParaRPr sz="1200">
              <a:solidFill>
                <a:srgbClr val="FFFFFF"/>
              </a:solidFill>
            </a:endParaRPr>
          </a:p>
        </p:txBody>
      </p:sp>
      <p:cxnSp>
        <p:nvCxnSpPr>
          <p:cNvPr id="2331" name="Google Shape;2331;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332" name="Google Shape;2332;p130"/>
          <p:cNvPicPr preferRelativeResize="0"/>
          <p:nvPr/>
        </p:nvPicPr>
        <p:blipFill>
          <a:blip r:embed="rId3">
            <a:alphaModFix/>
          </a:blip>
          <a:stretch>
            <a:fillRect/>
          </a:stretch>
        </p:blipFill>
        <p:spPr>
          <a:xfrm rot="5400000">
            <a:off x="1755237" y="2641312"/>
            <a:ext cx="309575" cy="2002050"/>
          </a:xfrm>
          <a:prstGeom prst="rect">
            <a:avLst/>
          </a:prstGeom>
          <a:noFill/>
          <a:ln>
            <a:noFill/>
          </a:ln>
        </p:spPr>
      </p:pic>
      <p:pic>
        <p:nvPicPr>
          <p:cNvPr id="2333" name="Google Shape;2333;p130"/>
          <p:cNvPicPr preferRelativeResize="0"/>
          <p:nvPr/>
        </p:nvPicPr>
        <p:blipFill>
          <a:blip r:embed="rId3">
            <a:alphaModFix/>
          </a:blip>
          <a:stretch>
            <a:fillRect/>
          </a:stretch>
        </p:blipFill>
        <p:spPr>
          <a:xfrm rot="5400000">
            <a:off x="4591162" y="2641312"/>
            <a:ext cx="309575" cy="2002050"/>
          </a:xfrm>
          <a:prstGeom prst="rect">
            <a:avLst/>
          </a:prstGeom>
          <a:noFill/>
          <a:ln>
            <a:noFill/>
          </a:ln>
        </p:spPr>
      </p:pic>
      <p:pic>
        <p:nvPicPr>
          <p:cNvPr id="2334" name="Google Shape;2334;p130"/>
          <p:cNvPicPr preferRelativeResize="0"/>
          <p:nvPr/>
        </p:nvPicPr>
        <p:blipFill>
          <a:blip r:embed="rId3">
            <a:alphaModFix/>
          </a:blip>
          <a:stretch>
            <a:fillRect/>
          </a:stretch>
        </p:blipFill>
        <p:spPr>
          <a:xfrm rot="5400000">
            <a:off x="7427087" y="2641312"/>
            <a:ext cx="309575" cy="200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38"/>
        <p:cNvGrpSpPr/>
        <p:nvPr/>
      </p:nvGrpSpPr>
      <p:grpSpPr>
        <a:xfrm>
          <a:off x="0" y="0"/>
          <a:ext cx="0" cy="0"/>
          <a:chOff x="0" y="0"/>
          <a:chExt cx="0" cy="0"/>
        </a:xfrm>
      </p:grpSpPr>
      <p:sp>
        <p:nvSpPr>
          <p:cNvPr id="2339" name="Google Shape;2339;p131"/>
          <p:cNvSpPr/>
          <p:nvPr/>
        </p:nvSpPr>
        <p:spPr>
          <a:xfrm flipH="1">
            <a:off x="457200" y="2933775"/>
            <a:ext cx="2926500" cy="596100"/>
          </a:xfrm>
          <a:prstGeom prst="round2SameRect">
            <a:avLst>
              <a:gd name="adj1" fmla="val 8840"/>
              <a:gd name="adj2" fmla="val 0"/>
            </a:avLst>
          </a:prstGeom>
          <a:solidFill>
            <a:srgbClr val="FFFFFF"/>
          </a:solidFill>
          <a:ln w="19050" cap="flat" cmpd="sng">
            <a:solidFill>
              <a:srgbClr val="6ABD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1"/>
          <p:cNvSpPr/>
          <p:nvPr/>
        </p:nvSpPr>
        <p:spPr>
          <a:xfrm flipH="1">
            <a:off x="457200" y="1756050"/>
            <a:ext cx="2926500" cy="819600"/>
          </a:xfrm>
          <a:prstGeom prst="round2SameRect">
            <a:avLst>
              <a:gd name="adj1" fmla="val 8840"/>
              <a:gd name="adj2" fmla="val 0"/>
            </a:avLst>
          </a:prstGeom>
          <a:solidFill>
            <a:srgbClr val="FFFFFF"/>
          </a:solidFill>
          <a:ln w="19050" cap="flat" cmpd="sng">
            <a:solidFill>
              <a:srgbClr val="6ABD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Uploading Data into Splunk</a:t>
            </a:r>
            <a:endParaRPr/>
          </a:p>
        </p:txBody>
      </p:sp>
      <p:sp>
        <p:nvSpPr>
          <p:cNvPr id="2342" name="Google Shape;2342;p131"/>
          <p:cNvSpPr txBox="1">
            <a:spLocks noGrp="1"/>
          </p:cNvSpPr>
          <p:nvPr>
            <p:ph type="subTitle" idx="1"/>
          </p:nvPr>
        </p:nvSpPr>
        <p:spPr>
          <a:xfrm>
            <a:off x="0" y="675975"/>
            <a:ext cx="4181400" cy="1004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this demonstration, we will </a:t>
            </a:r>
            <a:br>
              <a:rPr lang="en"/>
            </a:br>
            <a:r>
              <a:rPr lang="en"/>
              <a:t>use the following scenario </a:t>
            </a:r>
            <a:br>
              <a:rPr lang="en"/>
            </a:br>
            <a:r>
              <a:rPr lang="en"/>
              <a:t>to upload data into Splunk: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43" name="Google Shape;2343;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
        <p:nvSpPr>
          <p:cNvPr id="2344" name="Google Shape;2344;p131"/>
          <p:cNvSpPr txBox="1">
            <a:spLocks noGrp="1"/>
          </p:cNvSpPr>
          <p:nvPr>
            <p:ph type="body" idx="3"/>
          </p:nvPr>
        </p:nvSpPr>
        <p:spPr>
          <a:xfrm>
            <a:off x="699000" y="1769650"/>
            <a:ext cx="2558100" cy="819600"/>
          </a:xfrm>
          <a:prstGeom prst="rect">
            <a:avLst/>
          </a:prstGeom>
        </p:spPr>
        <p:txBody>
          <a:bodyPr spcFirstLastPara="1" wrap="square" lIns="0" tIns="91425" rIns="91425" bIns="91425" anchor="t" anchorCtr="0">
            <a:noAutofit/>
          </a:bodyPr>
          <a:lstStyle/>
          <a:p>
            <a:pPr marL="0" lvl="0" indent="0" algn="l" rtl="0">
              <a:spcBef>
                <a:spcPts val="0"/>
              </a:spcBef>
              <a:spcAft>
                <a:spcPts val="1800"/>
              </a:spcAft>
              <a:buNone/>
            </a:pPr>
            <a:r>
              <a:rPr lang="en" sz="1300"/>
              <a:t>Our manager reported suspicious login activity on our Linux servers.</a:t>
            </a:r>
            <a:endParaRPr/>
          </a:p>
        </p:txBody>
      </p:sp>
      <p:sp>
        <p:nvSpPr>
          <p:cNvPr id="2345" name="Google Shape;2345;p131"/>
          <p:cNvSpPr txBox="1">
            <a:spLocks noGrp="1"/>
          </p:cNvSpPr>
          <p:nvPr>
            <p:ph type="body" idx="3"/>
          </p:nvPr>
        </p:nvSpPr>
        <p:spPr>
          <a:xfrm>
            <a:off x="635700" y="2933775"/>
            <a:ext cx="2684700" cy="5961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300"/>
              <a:t>We’ve been provided the login activity from the servers.</a:t>
            </a:r>
            <a:endParaRPr sz="1300"/>
          </a:p>
          <a:p>
            <a:pPr marL="0" lvl="0" indent="0" algn="l" rtl="0">
              <a:spcBef>
                <a:spcPts val="1800"/>
              </a:spcBef>
              <a:spcAft>
                <a:spcPts val="0"/>
              </a:spcAft>
              <a:buClr>
                <a:schemeClr val="dk1"/>
              </a:buClr>
              <a:buSzPts val="1100"/>
              <a:buFont typeface="Arial"/>
              <a:buNone/>
            </a:pPr>
            <a:endParaRPr sz="1300"/>
          </a:p>
          <a:p>
            <a:pPr marL="0" lvl="0" indent="0" algn="l" rtl="0">
              <a:spcBef>
                <a:spcPts val="1800"/>
              </a:spcBef>
              <a:spcAft>
                <a:spcPts val="1800"/>
              </a:spcAft>
              <a:buNone/>
            </a:pPr>
            <a:endParaRPr sz="1300"/>
          </a:p>
        </p:txBody>
      </p:sp>
      <p:pic>
        <p:nvPicPr>
          <p:cNvPr id="2346" name="Google Shape;2346;p131"/>
          <p:cNvPicPr preferRelativeResize="0"/>
          <p:nvPr/>
        </p:nvPicPr>
        <p:blipFill>
          <a:blip r:embed="rId3">
            <a:alphaModFix/>
          </a:blip>
          <a:stretch>
            <a:fillRect/>
          </a:stretch>
        </p:blipFill>
        <p:spPr>
          <a:xfrm rot="5400000">
            <a:off x="1830437" y="2646738"/>
            <a:ext cx="180050" cy="216425"/>
          </a:xfrm>
          <a:prstGeom prst="rect">
            <a:avLst/>
          </a:prstGeom>
          <a:noFill/>
          <a:ln>
            <a:noFill/>
          </a:ln>
        </p:spPr>
      </p:pic>
      <p:pic>
        <p:nvPicPr>
          <p:cNvPr id="2347" name="Google Shape;2347;p131"/>
          <p:cNvPicPr preferRelativeResize="0"/>
          <p:nvPr/>
        </p:nvPicPr>
        <p:blipFill rotWithShape="1">
          <a:blip r:embed="rId4">
            <a:alphaModFix/>
          </a:blip>
          <a:srcRect l="24024" t="14923" r="25012" b="1422"/>
          <a:stretch/>
        </p:blipFill>
        <p:spPr>
          <a:xfrm>
            <a:off x="3898450" y="890325"/>
            <a:ext cx="4971226" cy="3710250"/>
          </a:xfrm>
          <a:prstGeom prst="rect">
            <a:avLst/>
          </a:prstGeom>
          <a:noFill/>
          <a:ln>
            <a:noFill/>
          </a:ln>
          <a:effectLst>
            <a:outerShdw blurRad="57150" dist="19050" dir="5400000" algn="bl" rotWithShape="0">
              <a:srgbClr val="000000">
                <a:alpha val="50000"/>
              </a:srgbClr>
            </a:outerShdw>
          </a:effectLst>
        </p:spPr>
      </p:pic>
      <p:pic>
        <p:nvPicPr>
          <p:cNvPr id="2348" name="Google Shape;2348;p131"/>
          <p:cNvPicPr preferRelativeResize="0"/>
          <p:nvPr/>
        </p:nvPicPr>
        <p:blipFill>
          <a:blip r:embed="rId3">
            <a:alphaModFix/>
          </a:blip>
          <a:stretch>
            <a:fillRect/>
          </a:stretch>
        </p:blipFill>
        <p:spPr>
          <a:xfrm rot="5400000">
            <a:off x="1830437" y="3589713"/>
            <a:ext cx="180050" cy="216425"/>
          </a:xfrm>
          <a:prstGeom prst="rect">
            <a:avLst/>
          </a:prstGeom>
          <a:noFill/>
          <a:ln>
            <a:noFill/>
          </a:ln>
        </p:spPr>
      </p:pic>
      <p:sp>
        <p:nvSpPr>
          <p:cNvPr id="2349" name="Google Shape;2349;p131"/>
          <p:cNvSpPr/>
          <p:nvPr/>
        </p:nvSpPr>
        <p:spPr>
          <a:xfrm flipH="1">
            <a:off x="457200" y="3865975"/>
            <a:ext cx="2926500" cy="819600"/>
          </a:xfrm>
          <a:prstGeom prst="round2SameRect">
            <a:avLst>
              <a:gd name="adj1" fmla="val 8840"/>
              <a:gd name="adj2" fmla="val 0"/>
            </a:avLst>
          </a:prstGeom>
          <a:solidFill>
            <a:srgbClr val="FFFFFF"/>
          </a:solidFill>
          <a:ln w="19050" cap="flat" cmpd="sng">
            <a:solidFill>
              <a:srgbClr val="6ABD4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1"/>
          <p:cNvSpPr txBox="1">
            <a:spLocks noGrp="1"/>
          </p:cNvSpPr>
          <p:nvPr>
            <p:ph type="body" idx="3"/>
          </p:nvPr>
        </p:nvSpPr>
        <p:spPr>
          <a:xfrm>
            <a:off x="699000" y="3879575"/>
            <a:ext cx="2558100" cy="819600"/>
          </a:xfrm>
          <a:prstGeom prst="rect">
            <a:avLst/>
          </a:prstGeom>
        </p:spPr>
        <p:txBody>
          <a:bodyPr spcFirstLastPara="1" wrap="square" lIns="0" tIns="91425" rIns="91425" bIns="91425" anchor="t" anchorCtr="0">
            <a:noAutofit/>
          </a:bodyPr>
          <a:lstStyle/>
          <a:p>
            <a:pPr marL="0" lvl="0" indent="0" algn="l" rtl="0">
              <a:spcBef>
                <a:spcPts val="0"/>
              </a:spcBef>
              <a:spcAft>
                <a:spcPts val="1800"/>
              </a:spcAft>
              <a:buNone/>
            </a:pPr>
            <a:r>
              <a:rPr lang="en" sz="1300"/>
              <a:t>We must upload the activity data into Splunk so it can be analyzed.</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13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Uploading Data Into Splunk</a:t>
            </a:r>
            <a:endParaRPr/>
          </a:p>
        </p:txBody>
      </p:sp>
      <p:sp>
        <p:nvSpPr>
          <p:cNvPr id="2356" name="Google Shape;2356;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3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solidFill>
                  <a:schemeClr val="lt1"/>
                </a:solidFill>
              </a:rPr>
              <a:t>7 Minutes</a:t>
            </a:r>
            <a:endParaRPr/>
          </a:p>
        </p:txBody>
      </p:sp>
      <p:sp>
        <p:nvSpPr>
          <p:cNvPr id="2362" name="Google Shape;2362;p13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solidFill>
                  <a:schemeClr val="dk1"/>
                </a:solidFill>
              </a:rPr>
              <a:t>Activity: </a:t>
            </a:r>
            <a:r>
              <a:rPr lang="en">
                <a:latin typeface="Roboto Light"/>
                <a:ea typeface="Roboto Light"/>
                <a:cs typeface="Roboto Light"/>
                <a:sym typeface="Roboto Light"/>
              </a:rPr>
              <a:t>Uploading Data Into Splunk</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upload several log files </a:t>
            </a:r>
            <a:br>
              <a:rPr lang="en" sz="2000">
                <a:latin typeface="Roboto Light"/>
                <a:ea typeface="Roboto Light"/>
                <a:cs typeface="Roboto Light"/>
                <a:sym typeface="Roboto Light"/>
              </a:rPr>
            </a:br>
            <a:r>
              <a:rPr lang="en" sz="2000">
                <a:latin typeface="Roboto Light"/>
                <a:ea typeface="Roboto Light"/>
                <a:cs typeface="Roboto Light"/>
                <a:sym typeface="Roboto Light"/>
              </a:rPr>
              <a:t>that will be used later to analyze security events. </a:t>
            </a:r>
            <a:br>
              <a:rPr lang="en" sz="2000"/>
            </a:br>
            <a:endParaRPr sz="2000"/>
          </a:p>
        </p:txBody>
      </p:sp>
      <p:sp>
        <p:nvSpPr>
          <p:cNvPr id="2363" name="Google Shape;2363;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pic>
        <p:nvPicPr>
          <p:cNvPr id="2373" name="Google Shape;2373;p135"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374" name="Google Shape;2374;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109"/>
          <p:cNvSpPr/>
          <p:nvPr/>
        </p:nvSpPr>
        <p:spPr>
          <a:xfrm>
            <a:off x="0" y="0"/>
            <a:ext cx="9144000" cy="5143500"/>
          </a:xfrm>
          <a:prstGeom prst="rect">
            <a:avLst/>
          </a:prstGeom>
          <a:solidFill>
            <a:srgbClr val="78B1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9"/>
          <p:cNvSpPr/>
          <p:nvPr/>
        </p:nvSpPr>
        <p:spPr>
          <a:xfrm>
            <a:off x="213900" y="223050"/>
            <a:ext cx="8716200" cy="469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09"/>
          <p:cNvSpPr txBox="1">
            <a:spLocks noGrp="1"/>
          </p:cNvSpPr>
          <p:nvPr>
            <p:ph type="title"/>
          </p:nvPr>
        </p:nvSpPr>
        <p:spPr>
          <a:xfrm>
            <a:off x="-12300" y="632550"/>
            <a:ext cx="9168600" cy="18696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Clr>
                <a:schemeClr val="dk1"/>
              </a:buClr>
              <a:buSzPts val="1100"/>
              <a:buFont typeface="Arial"/>
              <a:buNone/>
            </a:pPr>
            <a:r>
              <a:rPr lang="en" sz="3200">
                <a:latin typeface="Roboto"/>
                <a:ea typeface="Roboto"/>
                <a:cs typeface="Roboto"/>
                <a:sym typeface="Roboto"/>
              </a:rPr>
              <a:t>Today we will use a</a:t>
            </a:r>
            <a:br>
              <a:rPr lang="en" sz="3200">
                <a:latin typeface="Roboto"/>
                <a:ea typeface="Roboto"/>
                <a:cs typeface="Roboto"/>
                <a:sym typeface="Roboto"/>
              </a:rPr>
            </a:br>
            <a:r>
              <a:rPr lang="en" sz="3200">
                <a:latin typeface="Roboto"/>
                <a:ea typeface="Roboto"/>
                <a:cs typeface="Roboto"/>
                <a:sym typeface="Roboto"/>
              </a:rPr>
              <a:t>powerful </a:t>
            </a:r>
            <a:r>
              <a:rPr lang="en" sz="3200" b="1">
                <a:solidFill>
                  <a:srgbClr val="78B13E"/>
                </a:solidFill>
                <a:latin typeface="Roboto"/>
                <a:ea typeface="Roboto"/>
                <a:cs typeface="Roboto"/>
                <a:sym typeface="Roboto"/>
              </a:rPr>
              <a:t>big data tool</a:t>
            </a:r>
            <a:r>
              <a:rPr lang="en" sz="3200">
                <a:latin typeface="Roboto"/>
                <a:ea typeface="Roboto"/>
                <a:cs typeface="Roboto"/>
                <a:sym typeface="Roboto"/>
              </a:rPr>
              <a:t> offered by the</a:t>
            </a:r>
            <a:br>
              <a:rPr lang="en" sz="3200">
                <a:latin typeface="Roboto"/>
                <a:ea typeface="Roboto"/>
                <a:cs typeface="Roboto"/>
                <a:sym typeface="Roboto"/>
              </a:rPr>
            </a:br>
            <a:r>
              <a:rPr lang="en" sz="3200">
                <a:latin typeface="Roboto"/>
                <a:ea typeface="Roboto"/>
                <a:cs typeface="Roboto"/>
                <a:sym typeface="Roboto"/>
              </a:rPr>
              <a:t>software company Splunk.</a:t>
            </a:r>
            <a:endParaRPr sz="3200">
              <a:latin typeface="Roboto"/>
              <a:ea typeface="Roboto"/>
              <a:cs typeface="Roboto"/>
              <a:sym typeface="Roboto"/>
            </a:endParaRPr>
          </a:p>
        </p:txBody>
      </p:sp>
      <p:pic>
        <p:nvPicPr>
          <p:cNvPr id="2066" name="Google Shape;2066;p109"/>
          <p:cNvPicPr preferRelativeResize="0"/>
          <p:nvPr/>
        </p:nvPicPr>
        <p:blipFill>
          <a:blip r:embed="rId3">
            <a:alphaModFix/>
          </a:blip>
          <a:stretch>
            <a:fillRect/>
          </a:stretch>
        </p:blipFill>
        <p:spPr>
          <a:xfrm>
            <a:off x="1162775" y="2502150"/>
            <a:ext cx="7209150" cy="2180825"/>
          </a:xfrm>
          <a:prstGeom prst="rect">
            <a:avLst/>
          </a:prstGeom>
          <a:noFill/>
          <a:ln>
            <a:noFill/>
          </a:ln>
        </p:spPr>
      </p:pic>
      <p:sp>
        <p:nvSpPr>
          <p:cNvPr id="2067" name="Google Shape;206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13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Searching with Splunk</a:t>
            </a:r>
            <a:endParaRPr/>
          </a:p>
        </p:txBody>
      </p:sp>
      <p:sp>
        <p:nvSpPr>
          <p:cNvPr id="2380" name="Google Shape;2380;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4"/>
        <p:cNvGrpSpPr/>
        <p:nvPr/>
      </p:nvGrpSpPr>
      <p:grpSpPr>
        <a:xfrm>
          <a:off x="0" y="0"/>
          <a:ext cx="0" cy="0"/>
          <a:chOff x="0" y="0"/>
          <a:chExt cx="0" cy="0"/>
        </a:xfrm>
      </p:grpSpPr>
      <p:pic>
        <p:nvPicPr>
          <p:cNvPr id="2385" name="Google Shape;2385;p13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86" name="Google Shape;2386;p137"/>
          <p:cNvSpPr txBox="1"/>
          <p:nvPr/>
        </p:nvSpPr>
        <p:spPr>
          <a:xfrm>
            <a:off x="3577575" y="1384925"/>
            <a:ext cx="5422800" cy="18750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2200">
                <a:solidFill>
                  <a:srgbClr val="FFF2CC"/>
                </a:solidFill>
                <a:latin typeface="Roboto"/>
                <a:ea typeface="Roboto"/>
                <a:cs typeface="Roboto"/>
                <a:sym typeface="Roboto"/>
              </a:rPr>
              <a:t>Searching in Splunk allows users to query uploaded and monitored data.</a:t>
            </a:r>
            <a:endParaRPr sz="2200">
              <a:solidFill>
                <a:srgbClr val="FFF2CC"/>
              </a:solidFill>
              <a:latin typeface="Roboto"/>
              <a:ea typeface="Roboto"/>
              <a:cs typeface="Roboto"/>
              <a:sym typeface="Roboto"/>
            </a:endParaRPr>
          </a:p>
          <a:p>
            <a:pPr marL="0" lvl="0" indent="0" algn="l" rtl="0">
              <a:lnSpc>
                <a:spcPct val="115000"/>
              </a:lnSpc>
              <a:spcBef>
                <a:spcPts val="1200"/>
              </a:spcBef>
              <a:spcAft>
                <a:spcPts val="1200"/>
              </a:spcAft>
              <a:buNone/>
            </a:pPr>
            <a:r>
              <a:rPr lang="en" sz="2200">
                <a:solidFill>
                  <a:srgbClr val="FFF2CC"/>
                </a:solidFill>
                <a:latin typeface="Roboto"/>
                <a:ea typeface="Roboto"/>
                <a:cs typeface="Roboto"/>
                <a:sym typeface="Roboto"/>
              </a:rPr>
              <a:t>Splunk queries can be customized </a:t>
            </a:r>
            <a:br>
              <a:rPr lang="en" sz="2200">
                <a:solidFill>
                  <a:srgbClr val="FFF2CC"/>
                </a:solidFill>
                <a:latin typeface="Roboto"/>
                <a:ea typeface="Roboto"/>
                <a:cs typeface="Roboto"/>
                <a:sym typeface="Roboto"/>
              </a:rPr>
            </a:br>
            <a:r>
              <a:rPr lang="en" sz="2200">
                <a:solidFill>
                  <a:srgbClr val="FFF2CC"/>
                </a:solidFill>
                <a:latin typeface="Roboto"/>
                <a:ea typeface="Roboto"/>
                <a:cs typeface="Roboto"/>
                <a:sym typeface="Roboto"/>
              </a:rPr>
              <a:t>to look only for specific data or to manipulate how the data is displayed.</a:t>
            </a:r>
            <a:endParaRPr sz="2200">
              <a:solidFill>
                <a:srgbClr val="FFF2CC"/>
              </a:solidFill>
              <a:latin typeface="Roboto"/>
              <a:ea typeface="Roboto"/>
              <a:cs typeface="Roboto"/>
              <a:sym typeface="Roboto"/>
            </a:endParaRPr>
          </a:p>
        </p:txBody>
      </p:sp>
      <p:sp>
        <p:nvSpPr>
          <p:cNvPr id="2387" name="Google Shape;2387;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31</a:t>
            </a:fld>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391"/>
        <p:cNvGrpSpPr/>
        <p:nvPr/>
      </p:nvGrpSpPr>
      <p:grpSpPr>
        <a:xfrm>
          <a:off x="0" y="0"/>
          <a:ext cx="0" cy="0"/>
          <a:chOff x="0" y="0"/>
          <a:chExt cx="0" cy="0"/>
        </a:xfrm>
      </p:grpSpPr>
      <p:sp>
        <p:nvSpPr>
          <p:cNvPr id="2392" name="Google Shape;2392;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Searching in Splunk</a:t>
            </a:r>
            <a:endParaRPr/>
          </a:p>
        </p:txBody>
      </p:sp>
      <p:sp>
        <p:nvSpPr>
          <p:cNvPr id="2393" name="Google Shape;2393;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000"/>
              </a:spcAft>
              <a:buNone/>
            </a:pPr>
            <a:r>
              <a:rPr lang="en" sz="1700"/>
              <a:t>We can use Splunk queries to find specific, helpful information about a security event.</a:t>
            </a:r>
            <a:endParaRPr sz="1700" b="1"/>
          </a:p>
        </p:txBody>
      </p:sp>
      <p:cxnSp>
        <p:nvCxnSpPr>
          <p:cNvPr id="2394" name="Google Shape;2394;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395" name="Google Shape;2395;p138"/>
          <p:cNvPicPr preferRelativeResize="0"/>
          <p:nvPr/>
        </p:nvPicPr>
        <p:blipFill>
          <a:blip r:embed="rId3">
            <a:alphaModFix/>
          </a:blip>
          <a:stretch>
            <a:fillRect/>
          </a:stretch>
        </p:blipFill>
        <p:spPr>
          <a:xfrm>
            <a:off x="1940724" y="2085350"/>
            <a:ext cx="7203274" cy="2829549"/>
          </a:xfrm>
          <a:prstGeom prst="rect">
            <a:avLst/>
          </a:prstGeom>
          <a:noFill/>
          <a:ln>
            <a:noFill/>
          </a:ln>
        </p:spPr>
      </p:pic>
      <p:sp>
        <p:nvSpPr>
          <p:cNvPr id="2396" name="Google Shape;2396;p138"/>
          <p:cNvSpPr/>
          <p:nvPr/>
        </p:nvSpPr>
        <p:spPr>
          <a:xfrm>
            <a:off x="724224" y="1292017"/>
            <a:ext cx="1216500" cy="369000"/>
          </a:xfrm>
          <a:prstGeom prst="roundRect">
            <a:avLst>
              <a:gd name="adj" fmla="val 16667"/>
            </a:avLst>
          </a:prstGeom>
          <a:solidFill>
            <a:srgbClr val="EF60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For example</a:t>
            </a:r>
            <a:endParaRPr b="1" dirty="0">
              <a:solidFill>
                <a:srgbClr val="FFFFFF"/>
              </a:solidFill>
            </a:endParaRPr>
          </a:p>
        </p:txBody>
      </p:sp>
      <p:sp>
        <p:nvSpPr>
          <p:cNvPr id="2397" name="Google Shape;2397;p138"/>
          <p:cNvSpPr txBox="1"/>
          <p:nvPr/>
        </p:nvSpPr>
        <p:spPr>
          <a:xfrm>
            <a:off x="175" y="1735725"/>
            <a:ext cx="8727300" cy="788700"/>
          </a:xfrm>
          <a:prstGeom prst="rect">
            <a:avLst/>
          </a:prstGeom>
          <a:noFill/>
          <a:ln>
            <a:noFill/>
          </a:ln>
        </p:spPr>
        <p:txBody>
          <a:bodyPr spcFirstLastPara="1" wrap="square" lIns="457200" tIns="0" rIns="457200" bIns="914400" anchor="t" anchorCtr="0">
            <a:noAutofit/>
          </a:bodyPr>
          <a:lstStyle/>
          <a:p>
            <a:pPr marL="285750" lvl="0" indent="-260350" algn="l" rtl="0">
              <a:spcBef>
                <a:spcPts val="0"/>
              </a:spcBef>
              <a:spcAft>
                <a:spcPts val="0"/>
              </a:spcAft>
              <a:buClr>
                <a:srgbClr val="EF6017"/>
              </a:buClr>
              <a:buSzPts val="1400"/>
              <a:buFont typeface="Roboto"/>
              <a:buChar char="●"/>
            </a:pPr>
            <a:r>
              <a:rPr lang="en">
                <a:latin typeface="Roboto"/>
                <a:ea typeface="Roboto"/>
                <a:cs typeface="Roboto"/>
                <a:sym typeface="Roboto"/>
              </a:rPr>
              <a:t>Determine the </a:t>
            </a:r>
            <a:r>
              <a:rPr lang="en" b="1">
                <a:latin typeface="Roboto"/>
                <a:ea typeface="Roboto"/>
                <a:cs typeface="Roboto"/>
                <a:sym typeface="Roboto"/>
              </a:rPr>
              <a:t>primary IP</a:t>
            </a:r>
            <a:r>
              <a:rPr lang="en">
                <a:latin typeface="Roboto"/>
                <a:ea typeface="Roboto"/>
                <a:cs typeface="Roboto"/>
                <a:sym typeface="Roboto"/>
              </a:rPr>
              <a:t> that is attacking during a DDOS attack.</a:t>
            </a:r>
            <a:endParaRPr>
              <a:latin typeface="Roboto"/>
              <a:ea typeface="Roboto"/>
              <a:cs typeface="Roboto"/>
              <a:sym typeface="Roboto"/>
            </a:endParaRPr>
          </a:p>
          <a:p>
            <a:pPr marL="285750" lvl="0" indent="-260350" algn="l" rtl="0">
              <a:spcBef>
                <a:spcPts val="1000"/>
              </a:spcBef>
              <a:spcAft>
                <a:spcPts val="1000"/>
              </a:spcAft>
              <a:buClr>
                <a:srgbClr val="EF6017"/>
              </a:buClr>
              <a:buSzPts val="1400"/>
              <a:buFont typeface="Roboto"/>
              <a:buChar char="●"/>
            </a:pPr>
            <a:r>
              <a:rPr lang="en">
                <a:latin typeface="Roboto"/>
                <a:ea typeface="Roboto"/>
                <a:cs typeface="Roboto"/>
                <a:sym typeface="Roboto"/>
              </a:rPr>
              <a:t>Determine the </a:t>
            </a:r>
            <a:r>
              <a:rPr lang="en" b="1">
                <a:latin typeface="Roboto"/>
                <a:ea typeface="Roboto"/>
                <a:cs typeface="Roboto"/>
                <a:sym typeface="Roboto"/>
              </a:rPr>
              <a:t>user ID</a:t>
            </a:r>
            <a:r>
              <a:rPr lang="en">
                <a:latin typeface="Roboto"/>
                <a:ea typeface="Roboto"/>
                <a:cs typeface="Roboto"/>
                <a:sym typeface="Roboto"/>
              </a:rPr>
              <a:t> being used in a brute force attack.</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401"/>
        <p:cNvGrpSpPr/>
        <p:nvPr/>
      </p:nvGrpSpPr>
      <p:grpSpPr>
        <a:xfrm>
          <a:off x="0" y="0"/>
          <a:ext cx="0" cy="0"/>
          <a:chOff x="0" y="0"/>
          <a:chExt cx="0" cy="0"/>
        </a:xfrm>
      </p:grpSpPr>
      <p:sp>
        <p:nvSpPr>
          <p:cNvPr id="2402" name="Google Shape;2402;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Searching Splunk</a:t>
            </a:r>
            <a:endParaRPr/>
          </a:p>
        </p:txBody>
      </p:sp>
      <p:sp>
        <p:nvSpPr>
          <p:cNvPr id="2403" name="Google Shape;2403;p139"/>
          <p:cNvSpPr txBox="1">
            <a:spLocks noGrp="1"/>
          </p:cNvSpPr>
          <p:nvPr>
            <p:ph type="subTitle" idx="1"/>
          </p:nvPr>
        </p:nvSpPr>
        <p:spPr>
          <a:xfrm>
            <a:off x="0" y="675977"/>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Splunk searching is almost always a time-based search. </a:t>
            </a:r>
            <a:endParaRPr/>
          </a:p>
        </p:txBody>
      </p:sp>
      <p:sp>
        <p:nvSpPr>
          <p:cNvPr id="2404" name="Google Shape;2404;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pic>
        <p:nvPicPr>
          <p:cNvPr id="2405" name="Google Shape;2405;p139"/>
          <p:cNvPicPr preferRelativeResize="0"/>
          <p:nvPr/>
        </p:nvPicPr>
        <p:blipFill rotWithShape="1">
          <a:blip r:embed="rId3">
            <a:alphaModFix/>
          </a:blip>
          <a:srcRect l="37241" t="3437"/>
          <a:stretch/>
        </p:blipFill>
        <p:spPr>
          <a:xfrm>
            <a:off x="4645500" y="1468897"/>
            <a:ext cx="4224301" cy="3243978"/>
          </a:xfrm>
          <a:prstGeom prst="rect">
            <a:avLst/>
          </a:prstGeom>
          <a:noFill/>
          <a:ln>
            <a:noFill/>
          </a:ln>
          <a:effectLst>
            <a:outerShdw blurRad="57150" dist="19050" dir="5400000" algn="bl" rotWithShape="0">
              <a:srgbClr val="000000">
                <a:alpha val="50000"/>
              </a:srgbClr>
            </a:outerShdw>
          </a:effectLst>
        </p:spPr>
      </p:pic>
      <p:sp>
        <p:nvSpPr>
          <p:cNvPr id="2406" name="Google Shape;2406;p139"/>
          <p:cNvSpPr txBox="1">
            <a:spLocks noGrp="1"/>
          </p:cNvSpPr>
          <p:nvPr>
            <p:ph type="body" idx="3"/>
          </p:nvPr>
        </p:nvSpPr>
        <p:spPr>
          <a:xfrm>
            <a:off x="0" y="1183038"/>
            <a:ext cx="4686900" cy="53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All events have associated timestamps. To search for events, we must designate a time range or real-time period.</a:t>
            </a:r>
            <a:endParaRPr/>
          </a:p>
          <a:p>
            <a:pPr marL="0" lvl="0" indent="0" algn="l" rtl="0">
              <a:spcBef>
                <a:spcPts val="800"/>
              </a:spcBef>
              <a:spcAft>
                <a:spcPts val="800"/>
              </a:spcAft>
              <a:buNone/>
            </a:pPr>
            <a:endParaRPr>
              <a:latin typeface="Roboto Medium"/>
              <a:ea typeface="Roboto Medium"/>
              <a:cs typeface="Roboto Medium"/>
              <a:sym typeface="Roboto Medium"/>
            </a:endParaRPr>
          </a:p>
        </p:txBody>
      </p:sp>
      <p:sp>
        <p:nvSpPr>
          <p:cNvPr id="2407" name="Google Shape;2407;p139"/>
          <p:cNvSpPr/>
          <p:nvPr/>
        </p:nvSpPr>
        <p:spPr>
          <a:xfrm>
            <a:off x="1352550" y="1958425"/>
            <a:ext cx="3078600" cy="934500"/>
          </a:xfrm>
          <a:prstGeom prst="roundRect">
            <a:avLst>
              <a:gd name="adj" fmla="val 1226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8" name="Google Shape;2408;p139"/>
          <p:cNvGrpSpPr/>
          <p:nvPr/>
        </p:nvGrpSpPr>
        <p:grpSpPr>
          <a:xfrm>
            <a:off x="457200" y="1958425"/>
            <a:ext cx="776900" cy="486300"/>
            <a:chOff x="457200" y="1466425"/>
            <a:chExt cx="776900" cy="486300"/>
          </a:xfrm>
        </p:grpSpPr>
        <p:sp>
          <p:nvSpPr>
            <p:cNvPr id="2409" name="Google Shape;2409;p139"/>
            <p:cNvSpPr/>
            <p:nvPr/>
          </p:nvSpPr>
          <p:spPr>
            <a:xfrm>
              <a:off x="457200" y="1466425"/>
              <a:ext cx="695400" cy="486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0" name="Google Shape;2410;p139"/>
            <p:cNvSpPr/>
            <p:nvPr/>
          </p:nvSpPr>
          <p:spPr>
            <a:xfrm rot="5400000">
              <a:off x="973100" y="1624950"/>
              <a:ext cx="33337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139"/>
          <p:cNvSpPr txBox="1">
            <a:spLocks noGrp="1"/>
          </p:cNvSpPr>
          <p:nvPr>
            <p:ph type="subTitle" idx="1"/>
          </p:nvPr>
        </p:nvSpPr>
        <p:spPr>
          <a:xfrm>
            <a:off x="1352550" y="1995250"/>
            <a:ext cx="3449700" cy="8286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Clr>
                <a:schemeClr val="dk1"/>
              </a:buClr>
              <a:buSzPts val="1100"/>
              <a:buFont typeface="Arial"/>
              <a:buNone/>
            </a:pPr>
            <a:r>
              <a:rPr lang="en" sz="1400" b="1" dirty="0">
                <a:solidFill>
                  <a:srgbClr val="1B75BC"/>
                </a:solidFill>
                <a:latin typeface="Roboto"/>
                <a:ea typeface="Roboto"/>
                <a:cs typeface="Roboto"/>
                <a:sym typeface="Roboto"/>
              </a:rPr>
              <a:t>Real-time search</a:t>
            </a:r>
            <a:r>
              <a:rPr lang="en" sz="1400" b="1" dirty="0">
                <a:latin typeface="Roboto"/>
                <a:ea typeface="Roboto"/>
                <a:cs typeface="Roboto"/>
                <a:sym typeface="Roboto"/>
              </a:rPr>
              <a:t> </a:t>
            </a:r>
            <a:endParaRPr sz="1400" b="1" dirty="0">
              <a:latin typeface="Roboto"/>
              <a:ea typeface="Roboto"/>
              <a:cs typeface="Roboto"/>
              <a:sym typeface="Roboto"/>
            </a:endParaRPr>
          </a:p>
          <a:p>
            <a:pPr marL="0" lvl="0" indent="0" algn="l" rtl="0">
              <a:spcBef>
                <a:spcPts val="0"/>
              </a:spcBef>
              <a:spcAft>
                <a:spcPts val="0"/>
              </a:spcAft>
              <a:buNone/>
            </a:pPr>
            <a:r>
              <a:rPr lang="en" sz="1200" dirty="0">
                <a:latin typeface="Roboto"/>
                <a:ea typeface="Roboto"/>
                <a:cs typeface="Roboto"/>
                <a:sym typeface="Roboto"/>
              </a:rPr>
              <a:t>Returns a window of real-time data as it is happening and continues to update as the events occur.</a:t>
            </a:r>
            <a:endParaRPr sz="1200" dirty="0">
              <a:latin typeface="Roboto"/>
              <a:ea typeface="Roboto"/>
              <a:cs typeface="Roboto"/>
              <a:sym typeface="Roboto"/>
            </a:endParaRPr>
          </a:p>
        </p:txBody>
      </p:sp>
      <p:sp>
        <p:nvSpPr>
          <p:cNvPr id="2412" name="Google Shape;2412;p139"/>
          <p:cNvSpPr/>
          <p:nvPr/>
        </p:nvSpPr>
        <p:spPr>
          <a:xfrm>
            <a:off x="1352550" y="2972650"/>
            <a:ext cx="3078600" cy="934500"/>
          </a:xfrm>
          <a:prstGeom prst="roundRect">
            <a:avLst>
              <a:gd name="adj" fmla="val 1226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139"/>
          <p:cNvGrpSpPr/>
          <p:nvPr/>
        </p:nvGrpSpPr>
        <p:grpSpPr>
          <a:xfrm>
            <a:off x="457200" y="2972650"/>
            <a:ext cx="776900" cy="486300"/>
            <a:chOff x="457200" y="1466425"/>
            <a:chExt cx="776900" cy="486300"/>
          </a:xfrm>
        </p:grpSpPr>
        <p:sp>
          <p:nvSpPr>
            <p:cNvPr id="2414" name="Google Shape;2414;p139"/>
            <p:cNvSpPr/>
            <p:nvPr/>
          </p:nvSpPr>
          <p:spPr>
            <a:xfrm>
              <a:off x="457200" y="1466425"/>
              <a:ext cx="695400" cy="486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15" name="Google Shape;2415;p139"/>
            <p:cNvSpPr/>
            <p:nvPr/>
          </p:nvSpPr>
          <p:spPr>
            <a:xfrm rot="5400000">
              <a:off x="973100" y="1624950"/>
              <a:ext cx="33337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6" name="Google Shape;2416;p139"/>
          <p:cNvSpPr txBox="1">
            <a:spLocks noGrp="1"/>
          </p:cNvSpPr>
          <p:nvPr>
            <p:ph type="subTitle" idx="2"/>
          </p:nvPr>
        </p:nvSpPr>
        <p:spPr>
          <a:xfrm>
            <a:off x="1352550" y="3009475"/>
            <a:ext cx="3449700" cy="8286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400" b="1" dirty="0">
                <a:solidFill>
                  <a:srgbClr val="1B75BC"/>
                </a:solidFill>
                <a:latin typeface="Roboto"/>
                <a:ea typeface="Roboto"/>
                <a:cs typeface="Roboto"/>
                <a:sym typeface="Roboto"/>
              </a:rPr>
              <a:t>Relative search</a:t>
            </a:r>
            <a:r>
              <a:rPr lang="en" sz="1400" b="1" dirty="0">
                <a:solidFill>
                  <a:srgbClr val="78B13E"/>
                </a:solidFill>
                <a:latin typeface="Roboto"/>
                <a:ea typeface="Roboto"/>
                <a:cs typeface="Roboto"/>
                <a:sym typeface="Roboto"/>
              </a:rPr>
              <a:t> </a:t>
            </a:r>
            <a:endParaRPr sz="1400" b="1" dirty="0">
              <a:latin typeface="Roboto"/>
              <a:ea typeface="Roboto"/>
              <a:cs typeface="Roboto"/>
              <a:sym typeface="Roboto"/>
            </a:endParaRPr>
          </a:p>
          <a:p>
            <a:pPr marL="0" lvl="0" indent="0" algn="l" rtl="0">
              <a:spcBef>
                <a:spcPts val="0"/>
              </a:spcBef>
              <a:spcAft>
                <a:spcPts val="0"/>
              </a:spcAft>
              <a:buNone/>
            </a:pPr>
            <a:r>
              <a:rPr lang="en" sz="1200" dirty="0">
                <a:latin typeface="Roboto"/>
                <a:ea typeface="Roboto"/>
                <a:cs typeface="Roboto"/>
                <a:sym typeface="Roboto"/>
              </a:rPr>
              <a:t>Returns data by date, date range, time, or time range. Results won’t change, even if more events occur.</a:t>
            </a:r>
            <a:endParaRPr sz="1200" dirty="0">
              <a:latin typeface="Roboto"/>
              <a:ea typeface="Roboto"/>
              <a:cs typeface="Roboto"/>
              <a:sym typeface="Roboto"/>
            </a:endParaRPr>
          </a:p>
        </p:txBody>
      </p:sp>
      <p:sp>
        <p:nvSpPr>
          <p:cNvPr id="2417" name="Google Shape;2417;p139"/>
          <p:cNvSpPr/>
          <p:nvPr/>
        </p:nvSpPr>
        <p:spPr>
          <a:xfrm>
            <a:off x="1352550" y="3986875"/>
            <a:ext cx="3078600" cy="726000"/>
          </a:xfrm>
          <a:prstGeom prst="roundRect">
            <a:avLst>
              <a:gd name="adj" fmla="val 1226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39"/>
          <p:cNvGrpSpPr/>
          <p:nvPr/>
        </p:nvGrpSpPr>
        <p:grpSpPr>
          <a:xfrm>
            <a:off x="457200" y="3986875"/>
            <a:ext cx="776900" cy="486300"/>
            <a:chOff x="457200" y="1466425"/>
            <a:chExt cx="776900" cy="486300"/>
          </a:xfrm>
        </p:grpSpPr>
        <p:sp>
          <p:nvSpPr>
            <p:cNvPr id="2419" name="Google Shape;2419;p139"/>
            <p:cNvSpPr/>
            <p:nvPr/>
          </p:nvSpPr>
          <p:spPr>
            <a:xfrm>
              <a:off x="457200" y="1466425"/>
              <a:ext cx="695400" cy="4863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20" name="Google Shape;2420;p139"/>
            <p:cNvSpPr/>
            <p:nvPr/>
          </p:nvSpPr>
          <p:spPr>
            <a:xfrm rot="5400000">
              <a:off x="973100" y="1624950"/>
              <a:ext cx="333375" cy="188625"/>
            </a:xfrm>
            <a:prstGeom prst="flowChartExtract">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139"/>
          <p:cNvSpPr txBox="1">
            <a:spLocks noGrp="1"/>
          </p:cNvSpPr>
          <p:nvPr>
            <p:ph type="subTitle" idx="3"/>
          </p:nvPr>
        </p:nvSpPr>
        <p:spPr>
          <a:xfrm>
            <a:off x="1352550" y="4023700"/>
            <a:ext cx="2871900" cy="6462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b="1" dirty="0">
                <a:solidFill>
                  <a:srgbClr val="1B75BC"/>
                </a:solidFill>
                <a:latin typeface="Roboto"/>
                <a:ea typeface="Roboto"/>
                <a:cs typeface="Roboto"/>
                <a:sym typeface="Roboto"/>
              </a:rPr>
              <a:t>All time search</a:t>
            </a:r>
            <a:r>
              <a:rPr lang="en" b="1" dirty="0">
                <a:solidFill>
                  <a:srgbClr val="78B13E"/>
                </a:solidFill>
                <a:latin typeface="Roboto"/>
                <a:ea typeface="Roboto"/>
                <a:cs typeface="Roboto"/>
                <a:sym typeface="Roboto"/>
              </a:rPr>
              <a:t> </a:t>
            </a:r>
            <a:endParaRPr b="1" dirty="0">
              <a:latin typeface="Roboto"/>
              <a:ea typeface="Roboto"/>
              <a:cs typeface="Roboto"/>
              <a:sym typeface="Roboto"/>
            </a:endParaRPr>
          </a:p>
          <a:p>
            <a:pPr marL="0" lvl="0" indent="0" algn="l" rtl="0">
              <a:spcBef>
                <a:spcPts val="0"/>
              </a:spcBef>
              <a:spcAft>
                <a:spcPts val="0"/>
              </a:spcAft>
              <a:buNone/>
            </a:pPr>
            <a:r>
              <a:rPr lang="en" sz="1200" dirty="0">
                <a:latin typeface="Roboto"/>
                <a:ea typeface="Roboto"/>
                <a:cs typeface="Roboto"/>
                <a:sym typeface="Roboto"/>
              </a:rPr>
              <a:t>Returns all available data based on the search.</a:t>
            </a:r>
            <a:endParaRPr sz="1200" dirty="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pic>
        <p:nvPicPr>
          <p:cNvPr id="2426" name="Google Shape;2426;p140"/>
          <p:cNvPicPr preferRelativeResize="0"/>
          <p:nvPr/>
        </p:nvPicPr>
        <p:blipFill>
          <a:blip r:embed="rId3">
            <a:alphaModFix/>
          </a:blip>
          <a:stretch>
            <a:fillRect/>
          </a:stretch>
        </p:blipFill>
        <p:spPr>
          <a:xfrm>
            <a:off x="0" y="0"/>
            <a:ext cx="9144000" cy="5143505"/>
          </a:xfrm>
          <a:prstGeom prst="rect">
            <a:avLst/>
          </a:prstGeom>
          <a:noFill/>
          <a:ln>
            <a:noFill/>
          </a:ln>
        </p:spPr>
      </p:pic>
      <p:sp>
        <p:nvSpPr>
          <p:cNvPr id="2427" name="Google Shape;2427;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34</a:t>
            </a:fld>
            <a:endParaRPr sz="600">
              <a:solidFill>
                <a:srgbClr val="FFFFFF"/>
              </a:solidFill>
            </a:endParaRPr>
          </a:p>
        </p:txBody>
      </p:sp>
      <p:sp>
        <p:nvSpPr>
          <p:cNvPr id="2428" name="Google Shape;2428;p140"/>
          <p:cNvSpPr txBox="1">
            <a:spLocks noGrp="1"/>
          </p:cNvSpPr>
          <p:nvPr>
            <p:ph type="title"/>
          </p:nvPr>
        </p:nvSpPr>
        <p:spPr>
          <a:xfrm>
            <a:off x="3590825" y="1368500"/>
            <a:ext cx="5553300" cy="18306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800">
                <a:solidFill>
                  <a:srgbClr val="FFF2CC"/>
                </a:solidFill>
                <a:latin typeface="Roboto"/>
                <a:ea typeface="Roboto"/>
                <a:cs typeface="Roboto"/>
                <a:sym typeface="Roboto"/>
              </a:rPr>
              <a:t>Splunk queries are designed </a:t>
            </a:r>
            <a:br>
              <a:rPr lang="en" sz="2800">
                <a:solidFill>
                  <a:srgbClr val="FFF2CC"/>
                </a:solidFill>
                <a:latin typeface="Roboto"/>
                <a:ea typeface="Roboto"/>
                <a:cs typeface="Roboto"/>
                <a:sym typeface="Roboto"/>
              </a:rPr>
            </a:br>
            <a:r>
              <a:rPr lang="en" sz="2800">
                <a:solidFill>
                  <a:srgbClr val="FFF2CC"/>
                </a:solidFill>
                <a:latin typeface="Roboto"/>
                <a:ea typeface="Roboto"/>
                <a:cs typeface="Roboto"/>
                <a:sym typeface="Roboto"/>
              </a:rPr>
              <a:t>using a coding language called </a:t>
            </a:r>
            <a:r>
              <a:rPr lang="en" sz="2800" b="1">
                <a:solidFill>
                  <a:srgbClr val="FFF2CC"/>
                </a:solidFill>
                <a:latin typeface="Roboto"/>
                <a:ea typeface="Roboto"/>
                <a:cs typeface="Roboto"/>
                <a:sym typeface="Roboto"/>
              </a:rPr>
              <a:t>Splunk processing language (SPL).</a:t>
            </a:r>
            <a:endParaRPr sz="2800" b="1">
              <a:solidFill>
                <a:srgbClr val="FFF2CC"/>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432"/>
        <p:cNvGrpSpPr/>
        <p:nvPr/>
      </p:nvGrpSpPr>
      <p:grpSpPr>
        <a:xfrm>
          <a:off x="0" y="0"/>
          <a:ext cx="0" cy="0"/>
          <a:chOff x="0" y="0"/>
          <a:chExt cx="0" cy="0"/>
        </a:xfrm>
      </p:grpSpPr>
      <p:sp>
        <p:nvSpPr>
          <p:cNvPr id="2433" name="Google Shape;2433;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Key-Value Pairs</a:t>
            </a:r>
            <a:endParaRPr/>
          </a:p>
        </p:txBody>
      </p:sp>
      <p:sp>
        <p:nvSpPr>
          <p:cNvPr id="2434" name="Google Shape;2434;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Key-value pairs</a:t>
            </a:r>
            <a:r>
              <a:rPr lang="en"/>
              <a:t> are the most common method used to search for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35" name="Google Shape;2435;p141"/>
          <p:cNvSpPr txBox="1">
            <a:spLocks noGrp="1"/>
          </p:cNvSpPr>
          <p:nvPr>
            <p:ph type="body" idx="3"/>
          </p:nvPr>
        </p:nvSpPr>
        <p:spPr>
          <a:xfrm>
            <a:off x="175" y="1284250"/>
            <a:ext cx="4117500" cy="1220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b="1"/>
              <a:t>For example:</a:t>
            </a:r>
            <a:endParaRPr sz="1800" b="1"/>
          </a:p>
          <a:p>
            <a:pPr marL="0" lvl="0" indent="0" algn="l" rtl="0">
              <a:spcBef>
                <a:spcPts val="800"/>
              </a:spcBef>
              <a:spcAft>
                <a:spcPts val="800"/>
              </a:spcAft>
              <a:buClr>
                <a:schemeClr val="dk1"/>
              </a:buClr>
              <a:buSzPts val="1100"/>
              <a:buFont typeface="Arial"/>
              <a:buNone/>
            </a:pPr>
            <a:r>
              <a:rPr lang="en" sz="1600"/>
              <a:t>If you want to find a user named </a:t>
            </a:r>
            <a:r>
              <a:rPr lang="en" sz="1700" b="1">
                <a:latin typeface="Inconsolata"/>
                <a:ea typeface="Inconsolata"/>
                <a:cs typeface="Inconsolata"/>
                <a:sym typeface="Inconsolata"/>
              </a:rPr>
              <a:t>jonathan</a:t>
            </a:r>
            <a:r>
              <a:rPr lang="en" sz="1600"/>
              <a:t> in your search results, you would design the following search:</a:t>
            </a:r>
            <a:endParaRPr sz="1600"/>
          </a:p>
        </p:txBody>
      </p:sp>
      <p:sp>
        <p:nvSpPr>
          <p:cNvPr id="2436" name="Google Shape;2436;p141"/>
          <p:cNvSpPr/>
          <p:nvPr/>
        </p:nvSpPr>
        <p:spPr>
          <a:xfrm>
            <a:off x="4663650" y="1679850"/>
            <a:ext cx="32256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highlight>
                  <a:srgbClr val="FFFF00"/>
                </a:highlight>
                <a:latin typeface="Inconsolata"/>
                <a:ea typeface="Inconsolata"/>
                <a:cs typeface="Inconsolata"/>
                <a:sym typeface="Inconsolata"/>
              </a:rPr>
              <a:t>user=</a:t>
            </a:r>
            <a:r>
              <a:rPr lang="en" sz="2800">
                <a:highlight>
                  <a:srgbClr val="00FFFF"/>
                </a:highlight>
                <a:latin typeface="Inconsolata"/>
                <a:ea typeface="Inconsolata"/>
                <a:cs typeface="Inconsolata"/>
                <a:sym typeface="Inconsolata"/>
              </a:rPr>
              <a:t>jonathan</a:t>
            </a:r>
            <a:endParaRPr sz="2800">
              <a:highlight>
                <a:srgbClr val="00FFFF"/>
              </a:highlight>
              <a:latin typeface="Inconsolata"/>
              <a:ea typeface="Inconsolata"/>
              <a:cs typeface="Inconsolata"/>
              <a:sym typeface="Inconsolata"/>
            </a:endParaRPr>
          </a:p>
        </p:txBody>
      </p:sp>
      <p:cxnSp>
        <p:nvCxnSpPr>
          <p:cNvPr id="2437" name="Google Shape;2437;p141"/>
          <p:cNvCxnSpPr/>
          <p:nvPr/>
        </p:nvCxnSpPr>
        <p:spPr>
          <a:xfrm flipH="1">
            <a:off x="4973100" y="2214450"/>
            <a:ext cx="530400" cy="503100"/>
          </a:xfrm>
          <a:prstGeom prst="straightConnector1">
            <a:avLst/>
          </a:prstGeom>
          <a:noFill/>
          <a:ln w="19050" cap="flat" cmpd="sng">
            <a:solidFill>
              <a:schemeClr val="dk2"/>
            </a:solidFill>
            <a:prstDash val="solid"/>
            <a:round/>
            <a:headEnd type="triangle" w="med" len="med"/>
            <a:tailEnd type="none" w="med" len="med"/>
          </a:ln>
        </p:spPr>
      </p:cxnSp>
      <p:sp>
        <p:nvSpPr>
          <p:cNvPr id="2438" name="Google Shape;2438;p141"/>
          <p:cNvSpPr txBox="1">
            <a:spLocks noGrp="1"/>
          </p:cNvSpPr>
          <p:nvPr>
            <p:ph type="body" idx="3"/>
          </p:nvPr>
        </p:nvSpPr>
        <p:spPr>
          <a:xfrm>
            <a:off x="3851275" y="2790000"/>
            <a:ext cx="2235900" cy="7569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a:highlight>
                  <a:srgbClr val="FFFF00"/>
                </a:highlight>
                <a:latin typeface="Inconsolata"/>
                <a:ea typeface="Inconsolata"/>
                <a:cs typeface="Inconsolata"/>
                <a:sym typeface="Inconsolata"/>
              </a:rPr>
              <a:t>user=</a:t>
            </a:r>
            <a:endParaRPr sz="2400">
              <a:latin typeface="Inconsolata"/>
              <a:ea typeface="Inconsolata"/>
              <a:cs typeface="Inconsolata"/>
              <a:sym typeface="Inconsolata"/>
            </a:endParaRPr>
          </a:p>
          <a:p>
            <a:pPr marL="0" lvl="0" indent="0" algn="ctr"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is the </a:t>
            </a:r>
            <a:r>
              <a:rPr lang="en" sz="2400" b="1"/>
              <a:t>key</a:t>
            </a:r>
            <a:endParaRPr sz="2400" b="1"/>
          </a:p>
        </p:txBody>
      </p:sp>
      <p:sp>
        <p:nvSpPr>
          <p:cNvPr id="2439" name="Google Shape;2439;p141"/>
          <p:cNvSpPr txBox="1">
            <a:spLocks noGrp="1"/>
          </p:cNvSpPr>
          <p:nvPr>
            <p:ph type="body" idx="3"/>
          </p:nvPr>
        </p:nvSpPr>
        <p:spPr>
          <a:xfrm>
            <a:off x="6010975" y="2790000"/>
            <a:ext cx="2541300" cy="7569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a:highlight>
                  <a:srgbClr val="00FFFF"/>
                </a:highlight>
                <a:latin typeface="Inconsolata"/>
                <a:ea typeface="Inconsolata"/>
                <a:cs typeface="Inconsolata"/>
                <a:sym typeface="Inconsolata"/>
              </a:rPr>
              <a:t>jonathan</a:t>
            </a:r>
            <a:endParaRPr sz="2400">
              <a:highlight>
                <a:srgbClr val="00FFFF"/>
              </a:highlight>
              <a:latin typeface="Inconsolata"/>
              <a:ea typeface="Inconsolata"/>
              <a:cs typeface="Inconsolata"/>
              <a:sym typeface="Inconsolata"/>
            </a:endParaRPr>
          </a:p>
          <a:p>
            <a:pPr marL="0" lvl="0" indent="0" algn="ctr" rtl="0">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is the </a:t>
            </a:r>
            <a:r>
              <a:rPr lang="en" sz="2400" b="1"/>
              <a:t>value</a:t>
            </a:r>
            <a:endParaRPr sz="2400" b="1"/>
          </a:p>
        </p:txBody>
      </p:sp>
      <p:sp>
        <p:nvSpPr>
          <p:cNvPr id="2440" name="Google Shape;2440;p141"/>
          <p:cNvSpPr txBox="1">
            <a:spLocks noGrp="1"/>
          </p:cNvSpPr>
          <p:nvPr>
            <p:ph type="body" idx="3"/>
          </p:nvPr>
        </p:nvSpPr>
        <p:spPr>
          <a:xfrm>
            <a:off x="3925950" y="3835500"/>
            <a:ext cx="4701000" cy="9885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800"/>
              </a:spcAft>
              <a:buClr>
                <a:schemeClr val="dk1"/>
              </a:buClr>
              <a:buSzPts val="1100"/>
              <a:buFont typeface="Arial"/>
              <a:buNone/>
            </a:pPr>
            <a:r>
              <a:rPr lang="en" sz="2400">
                <a:highlight>
                  <a:srgbClr val="FFFF00"/>
                </a:highlight>
                <a:latin typeface="Inconsolata"/>
                <a:ea typeface="Inconsolata"/>
                <a:cs typeface="Inconsolata"/>
                <a:sym typeface="Inconsolata"/>
              </a:rPr>
              <a:t>user=</a:t>
            </a:r>
            <a:r>
              <a:rPr lang="en" sz="2400">
                <a:solidFill>
                  <a:schemeClr val="dk1"/>
                </a:solidFill>
                <a:highlight>
                  <a:srgbClr val="00FFFF"/>
                </a:highlight>
                <a:latin typeface="Inconsolata"/>
                <a:ea typeface="Inconsolata"/>
                <a:cs typeface="Inconsolata"/>
                <a:sym typeface="Inconsolata"/>
              </a:rPr>
              <a:t>jonathan</a:t>
            </a:r>
            <a:br>
              <a:rPr lang="en" sz="2400">
                <a:latin typeface="Inconsolata"/>
                <a:ea typeface="Inconsolata"/>
                <a:cs typeface="Inconsolata"/>
                <a:sym typeface="Inconsolata"/>
              </a:rPr>
            </a:br>
            <a:r>
              <a:rPr lang="en" sz="2400">
                <a:latin typeface="Roboto Light"/>
                <a:ea typeface="Roboto Light"/>
                <a:cs typeface="Roboto Light"/>
                <a:sym typeface="Roboto Light"/>
              </a:rPr>
              <a:t>is the </a:t>
            </a:r>
            <a:r>
              <a:rPr lang="en" sz="2400" b="1"/>
              <a:t>key-value pair</a:t>
            </a:r>
            <a:endParaRPr sz="2400" b="1"/>
          </a:p>
        </p:txBody>
      </p:sp>
      <p:cxnSp>
        <p:nvCxnSpPr>
          <p:cNvPr id="2441" name="Google Shape;2441;p141"/>
          <p:cNvCxnSpPr/>
          <p:nvPr/>
        </p:nvCxnSpPr>
        <p:spPr>
          <a:xfrm>
            <a:off x="6732575" y="2214450"/>
            <a:ext cx="530400" cy="503100"/>
          </a:xfrm>
          <a:prstGeom prst="straightConnector1">
            <a:avLst/>
          </a:prstGeom>
          <a:noFill/>
          <a:ln w="19050" cap="flat" cmpd="sng">
            <a:solidFill>
              <a:schemeClr val="dk2"/>
            </a:solidFill>
            <a:prstDash val="solid"/>
            <a:round/>
            <a:headEnd type="triangle" w="med" len="med"/>
            <a:tailEnd type="none" w="med" len="med"/>
          </a:ln>
        </p:spPr>
      </p:cxnSp>
      <p:sp>
        <p:nvSpPr>
          <p:cNvPr id="2442" name="Google Shape;2442;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446"/>
        <p:cNvGrpSpPr/>
        <p:nvPr/>
      </p:nvGrpSpPr>
      <p:grpSpPr>
        <a:xfrm>
          <a:off x="0" y="0"/>
          <a:ext cx="0" cy="0"/>
          <a:chOff x="0" y="0"/>
          <a:chExt cx="0" cy="0"/>
        </a:xfrm>
      </p:grpSpPr>
      <p:sp>
        <p:nvSpPr>
          <p:cNvPr id="2447" name="Google Shape;244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Wildcards</a:t>
            </a:r>
            <a:endParaRPr/>
          </a:p>
        </p:txBody>
      </p:sp>
      <p:sp>
        <p:nvSpPr>
          <p:cNvPr id="2448" name="Google Shape;2448;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Similar to other programming languages, SPL uses </a:t>
            </a:r>
            <a:r>
              <a:rPr lang="en" b="1"/>
              <a:t>wildcards</a:t>
            </a:r>
            <a:r>
              <a:rPr lang="en"/>
              <a:t>. When used with the wildcard symbol (</a:t>
            </a:r>
            <a:r>
              <a:rPr lang="en" sz="1900">
                <a:latin typeface="Inconsolata"/>
                <a:ea typeface="Inconsolata"/>
                <a:cs typeface="Inconsolata"/>
                <a:sym typeface="Inconsolata"/>
              </a:rPr>
              <a:t>*</a:t>
            </a:r>
            <a:r>
              <a:rPr lang="en"/>
              <a:t>) the search results return the search term followed by any character or string in place of the wildcard symbol.</a:t>
            </a:r>
            <a:endParaRPr/>
          </a:p>
        </p:txBody>
      </p:sp>
      <p:sp>
        <p:nvSpPr>
          <p:cNvPr id="2449" name="Google Shape;2449;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
        <p:nvSpPr>
          <p:cNvPr id="2450" name="Google Shape;2450;p142"/>
          <p:cNvSpPr txBox="1">
            <a:spLocks noGrp="1"/>
          </p:cNvSpPr>
          <p:nvPr>
            <p:ph type="body" idx="3"/>
          </p:nvPr>
        </p:nvSpPr>
        <p:spPr>
          <a:xfrm>
            <a:off x="175" y="1817650"/>
            <a:ext cx="4508400" cy="799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b="1"/>
              <a:t>For example: </a:t>
            </a:r>
            <a:endParaRPr sz="1800" b="1"/>
          </a:p>
          <a:p>
            <a:pPr marL="457200" lvl="0" indent="-317500" algn="l" rtl="0">
              <a:spcBef>
                <a:spcPts val="800"/>
              </a:spcBef>
              <a:spcAft>
                <a:spcPts val="0"/>
              </a:spcAft>
              <a:buSzPts val="1400"/>
              <a:buChar char="●"/>
            </a:pPr>
            <a:r>
              <a:rPr lang="en" sz="1700" b="1">
                <a:latin typeface="Inconsolata"/>
                <a:ea typeface="Inconsolata"/>
                <a:cs typeface="Inconsolata"/>
                <a:sym typeface="Inconsolata"/>
              </a:rPr>
              <a:t>user=mary*</a:t>
            </a:r>
            <a:r>
              <a:rPr lang="en" sz="1600"/>
              <a:t> would return:</a:t>
            </a:r>
            <a:endParaRPr sz="1600"/>
          </a:p>
        </p:txBody>
      </p:sp>
      <p:sp>
        <p:nvSpPr>
          <p:cNvPr id="2451" name="Google Shape;2451;p142"/>
          <p:cNvSpPr/>
          <p:nvPr/>
        </p:nvSpPr>
        <p:spPr>
          <a:xfrm>
            <a:off x="4663650" y="2213250"/>
            <a:ext cx="32256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highlight>
                  <a:srgbClr val="00FFFF"/>
                </a:highlight>
                <a:latin typeface="Inconsolata"/>
                <a:ea typeface="Inconsolata"/>
                <a:cs typeface="Inconsolata"/>
                <a:sym typeface="Inconsolata"/>
              </a:rPr>
              <a:t>mary</a:t>
            </a:r>
            <a:r>
              <a:rPr lang="en" sz="2800">
                <a:latin typeface="Inconsolata"/>
                <a:ea typeface="Inconsolata"/>
                <a:cs typeface="Inconsolata"/>
                <a:sym typeface="Inconsolata"/>
              </a:rPr>
              <a:t> ann</a:t>
            </a:r>
            <a:endParaRPr sz="2800">
              <a:latin typeface="Inconsolata"/>
              <a:ea typeface="Inconsolata"/>
              <a:cs typeface="Inconsolata"/>
              <a:sym typeface="Inconsolata"/>
            </a:endParaRPr>
          </a:p>
        </p:txBody>
      </p:sp>
      <p:sp>
        <p:nvSpPr>
          <p:cNvPr id="2452" name="Google Shape;2452;p142"/>
          <p:cNvSpPr/>
          <p:nvPr/>
        </p:nvSpPr>
        <p:spPr>
          <a:xfrm>
            <a:off x="4663650" y="3129650"/>
            <a:ext cx="32256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solidFill>
                  <a:schemeClr val="dk1"/>
                </a:solidFill>
                <a:highlight>
                  <a:srgbClr val="00FFFF"/>
                </a:highlight>
                <a:latin typeface="Inconsolata"/>
                <a:ea typeface="Inconsolata"/>
                <a:cs typeface="Inconsolata"/>
                <a:sym typeface="Inconsolata"/>
              </a:rPr>
              <a:t>mary</a:t>
            </a:r>
            <a:r>
              <a:rPr lang="en" sz="2800">
                <a:latin typeface="Inconsolata"/>
                <a:ea typeface="Inconsolata"/>
                <a:cs typeface="Inconsolata"/>
                <a:sym typeface="Inconsolata"/>
              </a:rPr>
              <a:t> beth</a:t>
            </a:r>
            <a:endParaRPr sz="2800">
              <a:latin typeface="Inconsolata"/>
              <a:ea typeface="Inconsolata"/>
              <a:cs typeface="Inconsolata"/>
              <a:sym typeface="Inconsolata"/>
            </a:endParaRPr>
          </a:p>
        </p:txBody>
      </p:sp>
      <p:sp>
        <p:nvSpPr>
          <p:cNvPr id="2453" name="Google Shape;2453;p142"/>
          <p:cNvSpPr/>
          <p:nvPr/>
        </p:nvSpPr>
        <p:spPr>
          <a:xfrm>
            <a:off x="4663650" y="4046050"/>
            <a:ext cx="32256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solidFill>
                  <a:schemeClr val="dk1"/>
                </a:solidFill>
                <a:highlight>
                  <a:srgbClr val="00FFFF"/>
                </a:highlight>
                <a:latin typeface="Inconsolata"/>
                <a:ea typeface="Inconsolata"/>
                <a:cs typeface="Inconsolata"/>
                <a:sym typeface="Inconsolata"/>
              </a:rPr>
              <a:t>mary</a:t>
            </a:r>
            <a:r>
              <a:rPr lang="en" sz="2800">
                <a:latin typeface="Inconsolata"/>
                <a:ea typeface="Inconsolata"/>
                <a:cs typeface="Inconsolata"/>
                <a:sym typeface="Inconsolata"/>
              </a:rPr>
              <a:t> belle</a:t>
            </a:r>
            <a:endParaRPr sz="2800">
              <a:latin typeface="Inconsolata"/>
              <a:ea typeface="Inconsolata"/>
              <a:cs typeface="Inconsolata"/>
              <a:sym typeface="Inconsolata"/>
            </a:endParaRPr>
          </a:p>
        </p:txBody>
      </p:sp>
      <p:sp>
        <p:nvSpPr>
          <p:cNvPr id="2454" name="Google Shape;2454;p142"/>
          <p:cNvSpPr/>
          <p:nvPr/>
        </p:nvSpPr>
        <p:spPr>
          <a:xfrm>
            <a:off x="457200" y="2953400"/>
            <a:ext cx="32256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a:highlight>
                  <a:srgbClr val="FFFF00"/>
                </a:highlight>
                <a:latin typeface="Inconsolata"/>
                <a:ea typeface="Inconsolata"/>
                <a:cs typeface="Inconsolata"/>
                <a:sym typeface="Inconsolata"/>
              </a:rPr>
              <a:t>user=</a:t>
            </a:r>
            <a:r>
              <a:rPr lang="en" sz="2800">
                <a:highlight>
                  <a:srgbClr val="00FFFF"/>
                </a:highlight>
                <a:latin typeface="Inconsolata"/>
                <a:ea typeface="Inconsolata"/>
                <a:cs typeface="Inconsolata"/>
                <a:sym typeface="Inconsolata"/>
              </a:rPr>
              <a:t>mary*</a:t>
            </a:r>
            <a:endParaRPr sz="2800">
              <a:highlight>
                <a:srgbClr val="00FFFF"/>
              </a:highlight>
              <a:latin typeface="Inconsolata"/>
              <a:ea typeface="Inconsolata"/>
              <a:cs typeface="Inconsolata"/>
              <a:sym typeface="Inconsolata"/>
            </a:endParaRPr>
          </a:p>
        </p:txBody>
      </p:sp>
      <p:cxnSp>
        <p:nvCxnSpPr>
          <p:cNvPr id="2455" name="Google Shape;2455;p142"/>
          <p:cNvCxnSpPr/>
          <p:nvPr/>
        </p:nvCxnSpPr>
        <p:spPr>
          <a:xfrm flipH="1">
            <a:off x="3682650" y="2616950"/>
            <a:ext cx="981000" cy="690000"/>
          </a:xfrm>
          <a:prstGeom prst="straightConnector1">
            <a:avLst/>
          </a:prstGeom>
          <a:noFill/>
          <a:ln w="19050" cap="flat" cmpd="sng">
            <a:solidFill>
              <a:schemeClr val="dk2"/>
            </a:solidFill>
            <a:prstDash val="solid"/>
            <a:round/>
            <a:headEnd type="triangle" w="med" len="med"/>
            <a:tailEnd type="none" w="med" len="med"/>
          </a:ln>
        </p:spPr>
      </p:cxnSp>
      <p:cxnSp>
        <p:nvCxnSpPr>
          <p:cNvPr id="2456" name="Google Shape;2456;p142"/>
          <p:cNvCxnSpPr>
            <a:stCxn id="2453" idx="1"/>
          </p:cNvCxnSpPr>
          <p:nvPr/>
        </p:nvCxnSpPr>
        <p:spPr>
          <a:xfrm rot="10800000">
            <a:off x="3682650" y="3300850"/>
            <a:ext cx="981000" cy="1087800"/>
          </a:xfrm>
          <a:prstGeom prst="straightConnector1">
            <a:avLst/>
          </a:prstGeom>
          <a:noFill/>
          <a:ln w="19050" cap="flat" cmpd="sng">
            <a:solidFill>
              <a:schemeClr val="dk2"/>
            </a:solidFill>
            <a:prstDash val="solid"/>
            <a:round/>
            <a:headEnd type="triangle" w="med" len="med"/>
            <a:tailEnd type="none" w="med" len="med"/>
          </a:ln>
        </p:spPr>
      </p:cxnSp>
      <p:cxnSp>
        <p:nvCxnSpPr>
          <p:cNvPr id="2457" name="Google Shape;2457;p142"/>
          <p:cNvCxnSpPr>
            <a:stCxn id="2452" idx="1"/>
          </p:cNvCxnSpPr>
          <p:nvPr/>
        </p:nvCxnSpPr>
        <p:spPr>
          <a:xfrm rot="10800000">
            <a:off x="3682650" y="3306950"/>
            <a:ext cx="981000" cy="165300"/>
          </a:xfrm>
          <a:prstGeom prst="straightConnector1">
            <a:avLst/>
          </a:prstGeom>
          <a:noFill/>
          <a:ln w="19050" cap="flat" cmpd="sng">
            <a:solidFill>
              <a:schemeClr val="dk2"/>
            </a:solidFill>
            <a:prstDash val="solid"/>
            <a:round/>
            <a:headEnd type="triangl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461"/>
        <p:cNvGrpSpPr/>
        <p:nvPr/>
      </p:nvGrpSpPr>
      <p:grpSpPr>
        <a:xfrm>
          <a:off x="0" y="0"/>
          <a:ext cx="0" cy="0"/>
          <a:chOff x="0" y="0"/>
          <a:chExt cx="0" cy="0"/>
        </a:xfrm>
      </p:grpSpPr>
      <p:sp>
        <p:nvSpPr>
          <p:cNvPr id="2462" name="Google Shape;2462;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Boolean Expressions</a:t>
            </a:r>
            <a:endParaRPr/>
          </a:p>
        </p:txBody>
      </p:sp>
      <p:sp>
        <p:nvSpPr>
          <p:cNvPr id="2463" name="Google Shape;2463;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SPL uses the boolean expressions </a:t>
            </a:r>
            <a:r>
              <a:rPr lang="en" b="1">
                <a:latin typeface="Inconsolata"/>
                <a:ea typeface="Inconsolata"/>
                <a:cs typeface="Inconsolata"/>
                <a:sym typeface="Inconsolata"/>
              </a:rPr>
              <a:t>AND</a:t>
            </a:r>
            <a:r>
              <a:rPr lang="en"/>
              <a:t>, </a:t>
            </a:r>
            <a:r>
              <a:rPr lang="en" b="1">
                <a:latin typeface="Inconsolata"/>
                <a:ea typeface="Inconsolata"/>
                <a:cs typeface="Inconsolata"/>
                <a:sym typeface="Inconsolata"/>
              </a:rPr>
              <a:t>OR</a:t>
            </a:r>
            <a:r>
              <a:rPr lang="en"/>
              <a:t>, and </a:t>
            </a:r>
            <a:r>
              <a:rPr lang="en" b="1">
                <a:latin typeface="Inconsolata"/>
                <a:ea typeface="Inconsolata"/>
                <a:cs typeface="Inconsolata"/>
                <a:sym typeface="Inconsolata"/>
              </a:rPr>
              <a:t>NOT</a:t>
            </a:r>
            <a:r>
              <a:rPr lang="en" b="1"/>
              <a:t> </a:t>
            </a:r>
            <a:r>
              <a:rPr lang="en"/>
              <a:t>to assist in searching for specific data.</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64" name="Google Shape;2464;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
        <p:nvSpPr>
          <p:cNvPr id="2465" name="Google Shape;2465;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466" name="Google Shape;2466;p143"/>
          <p:cNvGraphicFramePr/>
          <p:nvPr/>
        </p:nvGraphicFramePr>
        <p:xfrm>
          <a:off x="457200" y="1554463"/>
          <a:ext cx="8412500" cy="2898565"/>
        </p:xfrm>
        <a:graphic>
          <a:graphicData uri="http://schemas.openxmlformats.org/drawingml/2006/table">
            <a:tbl>
              <a:tblPr>
                <a:noFill/>
                <a:tableStyleId>{143540FB-D279-4874-96F7-C4618276A4C3}</a:tableStyleId>
              </a:tblPr>
              <a:tblGrid>
                <a:gridCol w="1262225">
                  <a:extLst>
                    <a:ext uri="{9D8B030D-6E8A-4147-A177-3AD203B41FA5}">
                      <a16:colId xmlns:a16="http://schemas.microsoft.com/office/drawing/2014/main" val="20000"/>
                    </a:ext>
                  </a:extLst>
                </a:gridCol>
                <a:gridCol w="2897025">
                  <a:extLst>
                    <a:ext uri="{9D8B030D-6E8A-4147-A177-3AD203B41FA5}">
                      <a16:colId xmlns:a16="http://schemas.microsoft.com/office/drawing/2014/main" val="20001"/>
                    </a:ext>
                  </a:extLst>
                </a:gridCol>
                <a:gridCol w="4253250">
                  <a:extLst>
                    <a:ext uri="{9D8B030D-6E8A-4147-A177-3AD203B41FA5}">
                      <a16:colId xmlns:a16="http://schemas.microsoft.com/office/drawing/2014/main" val="20002"/>
                    </a:ext>
                  </a:extLst>
                </a:gridCol>
              </a:tblGrid>
              <a:tr h="185000">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Expression</a:t>
                      </a:r>
                      <a:endParaRPr sz="1500">
                        <a:solidFill>
                          <a:srgbClr val="FFFFFF"/>
                        </a:solidFill>
                        <a:latin typeface="Roboto"/>
                        <a:ea typeface="Roboto"/>
                        <a:cs typeface="Roboto"/>
                        <a:sym typeface="Roboto"/>
                      </a:endParaRPr>
                    </a:p>
                  </a:txBody>
                  <a:tcPr marL="91425" marR="91425" marT="27425" marB="27425">
                    <a:lnL w="9525" cap="flat" cmpd="sng">
                      <a:solidFill>
                        <a:schemeClr val="accent5"/>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4383AD"/>
                    </a:solidFill>
                  </a:tcPr>
                </a:tc>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Use</a:t>
                      </a:r>
                      <a:endParaRPr sz="1500">
                        <a:solidFill>
                          <a:srgbClr val="FFFFFF"/>
                        </a:solidFill>
                        <a:latin typeface="Roboto"/>
                        <a:ea typeface="Roboto"/>
                        <a:cs typeface="Roboto"/>
                        <a:sym typeface="Roboto"/>
                      </a:endParaRPr>
                    </a:p>
                  </a:txBody>
                  <a:tcPr marL="182875" marR="91425" marT="27425" marB="27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4383AD"/>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Example</a:t>
                      </a:r>
                      <a:endParaRPr sz="1500">
                        <a:solidFill>
                          <a:srgbClr val="FFFFFF"/>
                        </a:solidFill>
                        <a:latin typeface="Roboto"/>
                        <a:ea typeface="Roboto"/>
                        <a:cs typeface="Roboto"/>
                        <a:sym typeface="Roboto"/>
                      </a:endParaRPr>
                    </a:p>
                  </a:txBody>
                  <a:tcPr marL="182875" marR="91425" marT="27425" marB="27425">
                    <a:lnL w="9525" cap="flat" cmpd="sng">
                      <a:solidFill>
                        <a:srgbClr val="FFFFFF"/>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4383AD"/>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3000">
                          <a:latin typeface="Inconsolata"/>
                          <a:ea typeface="Inconsolata"/>
                          <a:cs typeface="Inconsolata"/>
                          <a:sym typeface="Inconsolata"/>
                        </a:rPr>
                        <a:t>AND</a:t>
                      </a:r>
                      <a:endParaRPr sz="3000">
                        <a:latin typeface="Inconsolata"/>
                        <a:ea typeface="Inconsolata"/>
                        <a:cs typeface="Inconsolata"/>
                        <a:sym typeface="Inconsolata"/>
                      </a:endParaRPr>
                    </a:p>
                  </a:txBody>
                  <a:tcPr marL="9142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600">
                          <a:latin typeface="Roboto"/>
                          <a:ea typeface="Roboto"/>
                          <a:cs typeface="Roboto"/>
                          <a:sym typeface="Roboto"/>
                        </a:rPr>
                        <a:t>Combines two key-value searches.</a:t>
                      </a:r>
                      <a:endParaRPr sz="1600">
                        <a:latin typeface="Roboto"/>
                        <a:ea typeface="Roboto"/>
                        <a:cs typeface="Roboto"/>
                        <a:sym typeface="Roboto"/>
                      </a:endParaRPr>
                    </a:p>
                  </a:txBody>
                  <a:tcPr marL="18287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user=jonathan </a:t>
                      </a:r>
                      <a:r>
                        <a:rPr lang="en" sz="2000">
                          <a:solidFill>
                            <a:schemeClr val="dk1"/>
                          </a:solidFill>
                          <a:latin typeface="Inconsolata"/>
                          <a:ea typeface="Inconsolata"/>
                          <a:cs typeface="Inconsolata"/>
                          <a:sym typeface="Inconsolata"/>
                        </a:rPr>
                        <a:t>AND</a:t>
                      </a:r>
                      <a:r>
                        <a:rPr lang="en" sz="1800">
                          <a:solidFill>
                            <a:schemeClr val="dk1"/>
                          </a:solidFill>
                          <a:latin typeface="Inconsolata"/>
                          <a:ea typeface="Inconsolata"/>
                          <a:cs typeface="Inconsolata"/>
                          <a:sym typeface="Inconsolata"/>
                        </a:rPr>
                        <a:t> activity=login</a:t>
                      </a:r>
                      <a:endParaRPr sz="1800">
                        <a:latin typeface="Roboto"/>
                        <a:ea typeface="Roboto"/>
                        <a:cs typeface="Roboto"/>
                        <a:sym typeface="Roboto"/>
                      </a:endParaRPr>
                    </a:p>
                  </a:txBody>
                  <a:tcPr marL="182875" marR="18287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3000">
                          <a:latin typeface="Inconsolata"/>
                          <a:ea typeface="Inconsolata"/>
                          <a:cs typeface="Inconsolata"/>
                          <a:sym typeface="Inconsolata"/>
                        </a:rPr>
                        <a:t>OR</a:t>
                      </a:r>
                      <a:endParaRPr sz="3000">
                        <a:latin typeface="Inconsolata"/>
                        <a:ea typeface="Inconsolata"/>
                        <a:cs typeface="Inconsolata"/>
                        <a:sym typeface="Inconsolata"/>
                      </a:endParaRPr>
                    </a:p>
                  </a:txBody>
                  <a:tcPr marL="9142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600">
                          <a:latin typeface="Roboto"/>
                          <a:ea typeface="Roboto"/>
                          <a:cs typeface="Roboto"/>
                          <a:sym typeface="Roboto"/>
                        </a:rPr>
                        <a:t>Looks for multiple instances of a key-value pair.</a:t>
                      </a:r>
                      <a:endParaRPr sz="1600">
                        <a:latin typeface="Roboto"/>
                        <a:ea typeface="Roboto"/>
                        <a:cs typeface="Roboto"/>
                        <a:sym typeface="Roboto"/>
                      </a:endParaRPr>
                    </a:p>
                  </a:txBody>
                  <a:tcPr marL="18287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user=jonathan </a:t>
                      </a:r>
                      <a:r>
                        <a:rPr lang="en" sz="2000">
                          <a:solidFill>
                            <a:schemeClr val="dk1"/>
                          </a:solidFill>
                          <a:latin typeface="Inconsolata"/>
                          <a:ea typeface="Inconsolata"/>
                          <a:cs typeface="Inconsolata"/>
                          <a:sym typeface="Inconsolata"/>
                        </a:rPr>
                        <a:t>OR</a:t>
                      </a:r>
                      <a:r>
                        <a:rPr lang="en" sz="1800">
                          <a:solidFill>
                            <a:schemeClr val="dk1"/>
                          </a:solidFill>
                          <a:latin typeface="Inconsolata"/>
                          <a:ea typeface="Inconsolata"/>
                          <a:cs typeface="Inconsolata"/>
                          <a:sym typeface="Inconsolata"/>
                        </a:rPr>
                        <a:t> user=beth</a:t>
                      </a:r>
                      <a:endParaRPr sz="1800">
                        <a:latin typeface="Roboto"/>
                        <a:ea typeface="Roboto"/>
                        <a:cs typeface="Roboto"/>
                        <a:sym typeface="Roboto"/>
                      </a:endParaRPr>
                    </a:p>
                  </a:txBody>
                  <a:tcPr marL="182875" marR="18287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3000">
                          <a:latin typeface="Inconsolata"/>
                          <a:ea typeface="Inconsolata"/>
                          <a:cs typeface="Inconsolata"/>
                          <a:sym typeface="Inconsolata"/>
                        </a:rPr>
                        <a:t>NOT</a:t>
                      </a:r>
                      <a:endParaRPr sz="3000">
                        <a:latin typeface="Inconsolata"/>
                        <a:ea typeface="Inconsolata"/>
                        <a:cs typeface="Inconsolata"/>
                        <a:sym typeface="Inconsolata"/>
                      </a:endParaRPr>
                    </a:p>
                  </a:txBody>
                  <a:tcPr marL="9142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00"/>
                    </a:solidFill>
                  </a:tcPr>
                </a:tc>
                <a:tc>
                  <a:txBody>
                    <a:bodyPr/>
                    <a:lstStyle/>
                    <a:p>
                      <a:pPr marL="0" lvl="0" indent="0" algn="l" rtl="0">
                        <a:spcBef>
                          <a:spcPts val="0"/>
                        </a:spcBef>
                        <a:spcAft>
                          <a:spcPts val="0"/>
                        </a:spcAft>
                        <a:buNone/>
                      </a:pPr>
                      <a:r>
                        <a:rPr lang="en" sz="1600">
                          <a:latin typeface="Roboto"/>
                          <a:ea typeface="Roboto"/>
                          <a:cs typeface="Roboto"/>
                          <a:sym typeface="Roboto"/>
                        </a:rPr>
                        <a:t>Excludes certain values </a:t>
                      </a:r>
                      <a:br>
                        <a:rPr lang="en" sz="1600">
                          <a:latin typeface="Roboto"/>
                          <a:ea typeface="Roboto"/>
                          <a:cs typeface="Roboto"/>
                          <a:sym typeface="Roboto"/>
                        </a:rPr>
                      </a:br>
                      <a:r>
                        <a:rPr lang="en" sz="1600">
                          <a:latin typeface="Roboto"/>
                          <a:ea typeface="Roboto"/>
                          <a:cs typeface="Roboto"/>
                          <a:sym typeface="Roboto"/>
                        </a:rPr>
                        <a:t>from search results.</a:t>
                      </a:r>
                      <a:endParaRPr sz="1600">
                        <a:latin typeface="Roboto"/>
                        <a:ea typeface="Roboto"/>
                        <a:cs typeface="Roboto"/>
                        <a:sym typeface="Roboto"/>
                      </a:endParaRPr>
                    </a:p>
                  </a:txBody>
                  <a:tcPr marL="182875" marR="9142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user=jonathan </a:t>
                      </a:r>
                      <a:r>
                        <a:rPr lang="en" sz="2000">
                          <a:solidFill>
                            <a:schemeClr val="dk1"/>
                          </a:solidFill>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activity=logout</a:t>
                      </a:r>
                      <a:endParaRPr sz="1800">
                        <a:latin typeface="Roboto"/>
                        <a:ea typeface="Roboto"/>
                        <a:cs typeface="Roboto"/>
                        <a:sym typeface="Roboto"/>
                      </a:endParaRPr>
                    </a:p>
                  </a:txBody>
                  <a:tcPr marL="182875" marR="182875" marT="182875" marB="201150">
                    <a:lnL w="9525" cap="flat" cmpd="sng">
                      <a:solidFill>
                        <a:schemeClr val="accent5"/>
                      </a:solidFill>
                      <a:prstDash val="solid"/>
                      <a:round/>
                      <a:headEnd type="none" w="sm" len="sm"/>
                      <a:tailEnd type="none" w="sm" len="sm"/>
                    </a:lnL>
                    <a:lnR w="9525" cap="flat" cmpd="sng">
                      <a:solidFill>
                        <a:schemeClr val="accent5"/>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CF8F9"/>
        </a:solidFill>
        <a:effectLst/>
      </p:bgPr>
    </p:bg>
    <p:spTree>
      <p:nvGrpSpPr>
        <p:cNvPr id="1" name="Shape 2470"/>
        <p:cNvGrpSpPr/>
        <p:nvPr/>
      </p:nvGrpSpPr>
      <p:grpSpPr>
        <a:xfrm>
          <a:off x="0" y="0"/>
          <a:ext cx="0" cy="0"/>
          <a:chOff x="0" y="0"/>
          <a:chExt cx="0" cy="0"/>
        </a:xfrm>
      </p:grpSpPr>
      <p:sp>
        <p:nvSpPr>
          <p:cNvPr id="2471" name="Google Shape;2471;p144"/>
          <p:cNvSpPr/>
          <p:nvPr/>
        </p:nvSpPr>
        <p:spPr>
          <a:xfrm>
            <a:off x="457200" y="2120375"/>
            <a:ext cx="3246300" cy="2005500"/>
          </a:xfrm>
          <a:prstGeom prst="roundRect">
            <a:avLst>
              <a:gd name="adj" fmla="val 8352"/>
            </a:avLst>
          </a:prstGeom>
          <a:solidFill>
            <a:srgbClr val="FFFFFF"/>
          </a:solidFill>
          <a:ln w="19050" cap="flat" cmpd="sng">
            <a:solidFill>
              <a:srgbClr val="4383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4"/>
          <p:cNvSpPr txBox="1"/>
          <p:nvPr/>
        </p:nvSpPr>
        <p:spPr>
          <a:xfrm>
            <a:off x="457199" y="2392788"/>
            <a:ext cx="3246300" cy="1733100"/>
          </a:xfrm>
          <a:prstGeom prst="rect">
            <a:avLst/>
          </a:prstGeom>
          <a:noFill/>
          <a:ln>
            <a:noFill/>
          </a:ln>
        </p:spPr>
        <p:txBody>
          <a:bodyPr spcFirstLastPara="1" wrap="square" lIns="228600" tIns="274300" rIns="91425" bIns="91425" anchor="ctr" anchorCtr="0">
            <a:noAutofit/>
          </a:bodyPr>
          <a:lstStyle/>
          <a:p>
            <a:pPr marL="0" lvl="0" indent="0" algn="l" rtl="0">
              <a:lnSpc>
                <a:spcPct val="115000"/>
              </a:lnSpc>
              <a:spcBef>
                <a:spcPts val="0"/>
              </a:spcBef>
              <a:spcAft>
                <a:spcPts val="0"/>
              </a:spcAft>
              <a:buNone/>
            </a:pPr>
            <a:r>
              <a:rPr lang="en" sz="1200" dirty="0">
                <a:solidFill>
                  <a:schemeClr val="dk1"/>
                </a:solidFill>
                <a:latin typeface="Roboto"/>
                <a:ea typeface="Roboto"/>
                <a:cs typeface="Roboto"/>
                <a:sym typeface="Roboto"/>
              </a:rPr>
              <a:t>They would like you to create a query </a:t>
            </a:r>
            <a:br>
              <a:rPr lang="en" sz="1200" dirty="0">
                <a:solidFill>
                  <a:schemeClr val="dk1"/>
                </a:solidFill>
                <a:latin typeface="Roboto"/>
                <a:ea typeface="Roboto"/>
                <a:cs typeface="Roboto"/>
                <a:sym typeface="Roboto"/>
              </a:rPr>
            </a:br>
            <a:r>
              <a:rPr lang="en" sz="1200" dirty="0">
                <a:solidFill>
                  <a:schemeClr val="dk1"/>
                </a:solidFill>
                <a:latin typeface="Roboto"/>
                <a:ea typeface="Roboto"/>
                <a:cs typeface="Roboto"/>
                <a:sym typeface="Roboto"/>
              </a:rPr>
              <a:t>to look at these login activities, specifically for logins coming from the source IP of </a:t>
            </a:r>
            <a:r>
              <a:rPr lang="en" sz="1200" b="1" dirty="0">
                <a:solidFill>
                  <a:schemeClr val="dk1"/>
                </a:solidFill>
                <a:latin typeface="Inconsolata"/>
                <a:ea typeface="Inconsolata"/>
                <a:cs typeface="Inconsolata"/>
                <a:sym typeface="Inconsolata"/>
              </a:rPr>
              <a:t>10.11.36.17</a:t>
            </a:r>
            <a:r>
              <a:rPr lang="en" sz="1200" dirty="0">
                <a:solidFill>
                  <a:schemeClr val="dk1"/>
                </a:solidFill>
                <a:latin typeface="Roboto"/>
                <a:ea typeface="Roboto"/>
                <a:cs typeface="Roboto"/>
                <a:sym typeface="Roboto"/>
              </a:rPr>
              <a:t>. </a:t>
            </a:r>
            <a:endParaRPr sz="1200" dirty="0">
              <a:solidFill>
                <a:schemeClr val="dk1"/>
              </a:solidFill>
              <a:latin typeface="Roboto"/>
              <a:ea typeface="Roboto"/>
              <a:cs typeface="Roboto"/>
              <a:sym typeface="Roboto"/>
            </a:endParaRPr>
          </a:p>
          <a:p>
            <a:pPr marL="0" lvl="0" indent="0" algn="l" rtl="0">
              <a:lnSpc>
                <a:spcPct val="115000"/>
              </a:lnSpc>
              <a:spcBef>
                <a:spcPts val="800"/>
              </a:spcBef>
              <a:spcAft>
                <a:spcPts val="800"/>
              </a:spcAft>
              <a:buNone/>
            </a:pPr>
            <a:r>
              <a:rPr lang="en" sz="1200" dirty="0">
                <a:solidFill>
                  <a:schemeClr val="dk1"/>
                </a:solidFill>
                <a:latin typeface="Roboto"/>
                <a:ea typeface="Roboto"/>
                <a:cs typeface="Roboto"/>
                <a:sym typeface="Roboto"/>
              </a:rPr>
              <a:t>They believe this IP is from a machine infected with malware.</a:t>
            </a:r>
            <a:endParaRPr sz="1200" dirty="0">
              <a:latin typeface="Roboto"/>
              <a:ea typeface="Roboto"/>
              <a:cs typeface="Roboto"/>
              <a:sym typeface="Roboto"/>
            </a:endParaRPr>
          </a:p>
        </p:txBody>
      </p:sp>
      <p:sp>
        <p:nvSpPr>
          <p:cNvPr id="2473" name="Google Shape;2473;p144"/>
          <p:cNvSpPr/>
          <p:nvPr/>
        </p:nvSpPr>
        <p:spPr>
          <a:xfrm flipH="1">
            <a:off x="457200" y="1398000"/>
            <a:ext cx="3246300" cy="994800"/>
          </a:xfrm>
          <a:prstGeom prst="round2SameRect">
            <a:avLst>
              <a:gd name="adj1" fmla="val 8840"/>
              <a:gd name="adj2" fmla="val 0"/>
            </a:avLst>
          </a:prstGeom>
          <a:solidFill>
            <a:srgbClr val="4383AD"/>
          </a:solidFill>
          <a:ln w="19050" cap="flat" cmpd="sng">
            <a:solidFill>
              <a:srgbClr val="4383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4" name="Google Shape;2474;p144"/>
          <p:cNvPicPr preferRelativeResize="0"/>
          <p:nvPr/>
        </p:nvPicPr>
        <p:blipFill>
          <a:blip r:embed="rId3">
            <a:alphaModFix/>
          </a:blip>
          <a:stretch>
            <a:fillRect/>
          </a:stretch>
        </p:blipFill>
        <p:spPr>
          <a:xfrm>
            <a:off x="3862375" y="1656925"/>
            <a:ext cx="345200" cy="2232600"/>
          </a:xfrm>
          <a:prstGeom prst="rect">
            <a:avLst/>
          </a:prstGeom>
          <a:noFill/>
          <a:ln>
            <a:noFill/>
          </a:ln>
        </p:spPr>
      </p:pic>
      <p:sp>
        <p:nvSpPr>
          <p:cNvPr id="2475" name="Google Shape;2475;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 Demonstration</a:t>
            </a:r>
            <a:endParaRPr/>
          </a:p>
        </p:txBody>
      </p:sp>
      <p:sp>
        <p:nvSpPr>
          <p:cNvPr id="2476" name="Google Shape;2476;p1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next demonstration, we will use the following scenario: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77" name="Google Shape;2477;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2478" name="Google Shape;2478;p144"/>
          <p:cNvSpPr txBox="1"/>
          <p:nvPr/>
        </p:nvSpPr>
        <p:spPr>
          <a:xfrm>
            <a:off x="457200" y="1398000"/>
            <a:ext cx="3127200" cy="911400"/>
          </a:xfrm>
          <a:prstGeom prst="rect">
            <a:avLst/>
          </a:prstGeom>
          <a:noFill/>
          <a:ln>
            <a:noFill/>
          </a:ln>
        </p:spPr>
        <p:txBody>
          <a:bodyPr spcFirstLastPara="1" wrap="square" lIns="228600" tIns="274300" rIns="91425" bIns="91425" anchor="ctr" anchorCtr="0">
            <a:noAutofit/>
          </a:bodyPr>
          <a:lstStyle/>
          <a:p>
            <a:pPr marL="0" lvl="0" indent="0" algn="l" rtl="0">
              <a:spcBef>
                <a:spcPts val="0"/>
              </a:spcBef>
              <a:spcAft>
                <a:spcPts val="800"/>
              </a:spcAft>
              <a:buClr>
                <a:schemeClr val="dk1"/>
              </a:buClr>
              <a:buSzPts val="1100"/>
              <a:buFont typeface="Arial"/>
              <a:buNone/>
            </a:pPr>
            <a:r>
              <a:rPr lang="en" sz="1500">
                <a:solidFill>
                  <a:srgbClr val="FFFFFF"/>
                </a:solidFill>
                <a:latin typeface="Roboto"/>
                <a:ea typeface="Roboto"/>
                <a:cs typeface="Roboto"/>
                <a:sym typeface="Roboto"/>
              </a:rPr>
              <a:t>Your manager reported some suspicious login activity </a:t>
            </a:r>
            <a:br>
              <a:rPr lang="en" sz="1500">
                <a:solidFill>
                  <a:srgbClr val="FFFFFF"/>
                </a:solidFill>
                <a:latin typeface="Roboto"/>
                <a:ea typeface="Roboto"/>
                <a:cs typeface="Roboto"/>
                <a:sym typeface="Roboto"/>
              </a:rPr>
            </a:br>
            <a:r>
              <a:rPr lang="en" sz="1500">
                <a:solidFill>
                  <a:srgbClr val="FFFFFF"/>
                </a:solidFill>
                <a:latin typeface="Roboto"/>
                <a:ea typeface="Roboto"/>
                <a:cs typeface="Roboto"/>
                <a:sym typeface="Roboto"/>
              </a:rPr>
              <a:t>on your Linux servers.</a:t>
            </a:r>
            <a:endParaRPr sz="1500">
              <a:solidFill>
                <a:srgbClr val="FFFFFF"/>
              </a:solidFill>
              <a:latin typeface="Roboto"/>
              <a:ea typeface="Roboto"/>
              <a:cs typeface="Roboto"/>
              <a:sym typeface="Roboto"/>
            </a:endParaRPr>
          </a:p>
        </p:txBody>
      </p:sp>
      <p:pic>
        <p:nvPicPr>
          <p:cNvPr id="2479" name="Google Shape;2479;p144"/>
          <p:cNvPicPr preferRelativeResize="0"/>
          <p:nvPr/>
        </p:nvPicPr>
        <p:blipFill rotWithShape="1">
          <a:blip r:embed="rId4">
            <a:alphaModFix/>
          </a:blip>
          <a:srcRect r="11394"/>
          <a:stretch/>
        </p:blipFill>
        <p:spPr>
          <a:xfrm>
            <a:off x="4366451" y="1541150"/>
            <a:ext cx="4460448" cy="246415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83"/>
        <p:cNvGrpSpPr/>
        <p:nvPr/>
      </p:nvGrpSpPr>
      <p:grpSpPr>
        <a:xfrm>
          <a:off x="0" y="0"/>
          <a:ext cx="0" cy="0"/>
          <a:chOff x="0" y="0"/>
          <a:chExt cx="0" cy="0"/>
        </a:xfrm>
      </p:grpSpPr>
      <p:sp>
        <p:nvSpPr>
          <p:cNvPr id="2484" name="Google Shape;2484;p14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Searching</a:t>
            </a:r>
            <a:endParaRPr/>
          </a:p>
        </p:txBody>
      </p:sp>
      <p:sp>
        <p:nvSpPr>
          <p:cNvPr id="2485" name="Google Shape;2485;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71"/>
        <p:cNvGrpSpPr/>
        <p:nvPr/>
      </p:nvGrpSpPr>
      <p:grpSpPr>
        <a:xfrm>
          <a:off x="0" y="0"/>
          <a:ext cx="0" cy="0"/>
          <a:chOff x="0" y="0"/>
          <a:chExt cx="0" cy="0"/>
        </a:xfrm>
      </p:grpSpPr>
      <p:sp>
        <p:nvSpPr>
          <p:cNvPr id="2072" name="Google Shape;2072;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Introducing Splunk</a:t>
            </a:r>
            <a:endParaRPr/>
          </a:p>
        </p:txBody>
      </p:sp>
      <p:sp>
        <p:nvSpPr>
          <p:cNvPr id="2073" name="Google Shape;2073;p110"/>
          <p:cNvSpPr txBox="1">
            <a:spLocks noGrp="1"/>
          </p:cNvSpPr>
          <p:nvPr>
            <p:ph type="subTitle" idx="1"/>
          </p:nvPr>
        </p:nvSpPr>
        <p:spPr>
          <a:xfrm>
            <a:off x="0" y="1015000"/>
            <a:ext cx="3095700" cy="94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3000" b="1">
                <a:solidFill>
                  <a:schemeClr val="dk1"/>
                </a:solidFill>
              </a:rPr>
              <a:t>Splunk is...</a:t>
            </a:r>
            <a:endParaRPr sz="3000" b="1"/>
          </a:p>
        </p:txBody>
      </p:sp>
      <p:sp>
        <p:nvSpPr>
          <p:cNvPr id="2074" name="Google Shape;2074;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
        <p:nvSpPr>
          <p:cNvPr id="2075" name="Google Shape;2075;p110"/>
          <p:cNvSpPr/>
          <p:nvPr/>
        </p:nvSpPr>
        <p:spPr>
          <a:xfrm>
            <a:off x="3835950" y="1102250"/>
            <a:ext cx="4683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10"/>
          <p:cNvSpPr txBox="1">
            <a:spLocks noGrp="1"/>
          </p:cNvSpPr>
          <p:nvPr>
            <p:ph type="subTitle" idx="1"/>
          </p:nvPr>
        </p:nvSpPr>
        <p:spPr>
          <a:xfrm>
            <a:off x="4049175" y="1102250"/>
            <a:ext cx="4683900" cy="57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a software tool that searches, analyzes, and monitors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big data with an easy-to-use interface.</a:t>
            </a:r>
            <a:endParaRPr sz="1400" dirty="0">
              <a:latin typeface="Roboto"/>
              <a:ea typeface="Roboto"/>
              <a:cs typeface="Roboto"/>
              <a:sym typeface="Roboto"/>
            </a:endParaRPr>
          </a:p>
        </p:txBody>
      </p:sp>
      <p:sp>
        <p:nvSpPr>
          <p:cNvPr id="2077" name="Google Shape;2077;p110"/>
          <p:cNvSpPr txBox="1">
            <a:spLocks noGrp="1"/>
          </p:cNvSpPr>
          <p:nvPr>
            <p:ph type="subTitle" idx="1"/>
          </p:nvPr>
        </p:nvSpPr>
        <p:spPr>
          <a:xfrm>
            <a:off x="0" y="2453425"/>
            <a:ext cx="3435600" cy="9459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3000" b="1">
                <a:solidFill>
                  <a:schemeClr val="dk1"/>
                </a:solidFill>
              </a:rPr>
              <a:t>Splunk can...</a:t>
            </a:r>
            <a:endParaRPr sz="3000" b="1"/>
          </a:p>
        </p:txBody>
      </p:sp>
      <p:sp>
        <p:nvSpPr>
          <p:cNvPr id="2078" name="Google Shape;2078;p110"/>
          <p:cNvSpPr/>
          <p:nvPr/>
        </p:nvSpPr>
        <p:spPr>
          <a:xfrm>
            <a:off x="3835950" y="2540675"/>
            <a:ext cx="4683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10"/>
          <p:cNvSpPr txBox="1">
            <a:spLocks noGrp="1"/>
          </p:cNvSpPr>
          <p:nvPr>
            <p:ph type="subTitle" idx="2"/>
          </p:nvPr>
        </p:nvSpPr>
        <p:spPr>
          <a:xfrm>
            <a:off x="4049175" y="2540675"/>
            <a:ext cx="4558500" cy="57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capture large amounts of incoming data, and create visualizations, reports, and alerts.</a:t>
            </a:r>
            <a:endParaRPr sz="1400" dirty="0">
              <a:latin typeface="Roboto"/>
              <a:ea typeface="Roboto"/>
              <a:cs typeface="Roboto"/>
              <a:sym typeface="Roboto"/>
            </a:endParaRPr>
          </a:p>
        </p:txBody>
      </p:sp>
      <p:sp>
        <p:nvSpPr>
          <p:cNvPr id="2080" name="Google Shape;2080;p110"/>
          <p:cNvSpPr txBox="1">
            <a:spLocks noGrp="1"/>
          </p:cNvSpPr>
          <p:nvPr>
            <p:ph type="subTitle" idx="1"/>
          </p:nvPr>
        </p:nvSpPr>
        <p:spPr>
          <a:xfrm>
            <a:off x="0" y="3814475"/>
            <a:ext cx="3095700" cy="6213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3000" b="1">
                <a:solidFill>
                  <a:schemeClr val="dk1"/>
                </a:solidFill>
              </a:rPr>
              <a:t>Splunk has...</a:t>
            </a:r>
            <a:endParaRPr sz="3000" b="1"/>
          </a:p>
        </p:txBody>
      </p:sp>
      <p:sp>
        <p:nvSpPr>
          <p:cNvPr id="2081" name="Google Shape;2081;p110"/>
          <p:cNvSpPr/>
          <p:nvPr/>
        </p:nvSpPr>
        <p:spPr>
          <a:xfrm>
            <a:off x="3835950" y="3901725"/>
            <a:ext cx="4683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10"/>
          <p:cNvSpPr txBox="1">
            <a:spLocks noGrp="1"/>
          </p:cNvSpPr>
          <p:nvPr>
            <p:ph type="subTitle" idx="3"/>
          </p:nvPr>
        </p:nvSpPr>
        <p:spPr>
          <a:xfrm>
            <a:off x="4049175" y="3901725"/>
            <a:ext cx="4558500" cy="57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 base product designed to conduct basic tasks such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as searching and reporting.</a:t>
            </a:r>
            <a:endParaRPr>
              <a:solidFill>
                <a:schemeClr val="dk1"/>
              </a:solidFill>
              <a:latin typeface="Roboto"/>
              <a:ea typeface="Roboto"/>
              <a:cs typeface="Roboto"/>
              <a:sym typeface="Roboto"/>
            </a:endParaRPr>
          </a:p>
        </p:txBody>
      </p:sp>
      <p:pic>
        <p:nvPicPr>
          <p:cNvPr id="2083" name="Google Shape;2083;p110"/>
          <p:cNvPicPr preferRelativeResize="0"/>
          <p:nvPr/>
        </p:nvPicPr>
        <p:blipFill>
          <a:blip r:embed="rId3">
            <a:alphaModFix/>
          </a:blip>
          <a:stretch>
            <a:fillRect/>
          </a:stretch>
        </p:blipFill>
        <p:spPr>
          <a:xfrm>
            <a:off x="2605800" y="760425"/>
            <a:ext cx="1076825" cy="1294374"/>
          </a:xfrm>
          <a:prstGeom prst="rect">
            <a:avLst/>
          </a:prstGeom>
          <a:noFill/>
          <a:ln>
            <a:noFill/>
          </a:ln>
        </p:spPr>
      </p:pic>
      <p:pic>
        <p:nvPicPr>
          <p:cNvPr id="2084" name="Google Shape;2084;p110"/>
          <p:cNvPicPr preferRelativeResize="0"/>
          <p:nvPr/>
        </p:nvPicPr>
        <p:blipFill>
          <a:blip r:embed="rId3">
            <a:alphaModFix/>
          </a:blip>
          <a:stretch>
            <a:fillRect/>
          </a:stretch>
        </p:blipFill>
        <p:spPr>
          <a:xfrm>
            <a:off x="2605800" y="2155951"/>
            <a:ext cx="1076825" cy="1294374"/>
          </a:xfrm>
          <a:prstGeom prst="rect">
            <a:avLst/>
          </a:prstGeom>
          <a:noFill/>
          <a:ln>
            <a:noFill/>
          </a:ln>
        </p:spPr>
      </p:pic>
      <p:pic>
        <p:nvPicPr>
          <p:cNvPr id="2085" name="Google Shape;2085;p110"/>
          <p:cNvPicPr preferRelativeResize="0"/>
          <p:nvPr/>
        </p:nvPicPr>
        <p:blipFill>
          <a:blip r:embed="rId3">
            <a:alphaModFix/>
          </a:blip>
          <a:stretch>
            <a:fillRect/>
          </a:stretch>
        </p:blipFill>
        <p:spPr>
          <a:xfrm>
            <a:off x="2605800" y="3551476"/>
            <a:ext cx="1076825" cy="1294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491" name="Google Shape;2491;p14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SPL Search</a:t>
            </a:r>
            <a:endParaRPr>
              <a:latin typeface="Roboto Light"/>
              <a:ea typeface="Roboto Light"/>
              <a:cs typeface="Roboto Light"/>
              <a:sym typeface="Roboto Light"/>
            </a:endParaRPr>
          </a:p>
          <a:p>
            <a:pPr marL="0" lvl="0" indent="0" algn="l" rtl="0">
              <a:lnSpc>
                <a:spcPct val="115000"/>
              </a:lnSpc>
              <a:spcBef>
                <a:spcPts val="1000"/>
              </a:spcBef>
              <a:spcAft>
                <a:spcPts val="1000"/>
              </a:spcAft>
              <a:buNone/>
            </a:pPr>
            <a:r>
              <a:rPr lang="en" sz="2000">
                <a:latin typeface="Roboto Light"/>
                <a:ea typeface="Roboto Light"/>
                <a:cs typeface="Roboto Light"/>
                <a:sym typeface="Roboto Light"/>
              </a:rPr>
              <a:t>In this activity, you must design SPL searches </a:t>
            </a:r>
            <a:br>
              <a:rPr lang="en" sz="2000">
                <a:latin typeface="Roboto Light"/>
                <a:ea typeface="Roboto Light"/>
                <a:cs typeface="Roboto Light"/>
                <a:sym typeface="Roboto Light"/>
              </a:rPr>
            </a:br>
            <a:r>
              <a:rPr lang="en" sz="2000">
                <a:latin typeface="Roboto Light"/>
                <a:ea typeface="Roboto Light"/>
                <a:cs typeface="Roboto Light"/>
                <a:sym typeface="Roboto Light"/>
              </a:rPr>
              <a:t>to run against the vulnerability scanning log file, </a:t>
            </a:r>
            <a:r>
              <a:rPr lang="en" sz="2000" b="1">
                <a:latin typeface="Inconsolata"/>
                <a:ea typeface="Inconsolata"/>
                <a:cs typeface="Inconsolata"/>
                <a:sym typeface="Inconsolata"/>
              </a:rPr>
              <a:t>nessus.txt</a:t>
            </a:r>
            <a:r>
              <a:rPr lang="en" sz="2000">
                <a:latin typeface="Roboto Light"/>
                <a:ea typeface="Roboto Light"/>
                <a:cs typeface="Roboto Light"/>
                <a:sym typeface="Roboto Light"/>
              </a:rPr>
              <a:t>.</a:t>
            </a:r>
            <a:endParaRPr sz="2000">
              <a:latin typeface="Roboto Light"/>
              <a:ea typeface="Roboto Light"/>
              <a:cs typeface="Roboto Light"/>
              <a:sym typeface="Roboto Light"/>
            </a:endParaRPr>
          </a:p>
        </p:txBody>
      </p:sp>
      <p:sp>
        <p:nvSpPr>
          <p:cNvPr id="2492" name="Google Shape;2492;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Shape 2501"/>
        <p:cNvGrpSpPr/>
        <p:nvPr/>
      </p:nvGrpSpPr>
      <p:grpSpPr>
        <a:xfrm>
          <a:off x="0" y="0"/>
          <a:ext cx="0" cy="0"/>
          <a:chOff x="0" y="0"/>
          <a:chExt cx="0" cy="0"/>
        </a:xfrm>
      </p:grpSpPr>
      <p:sp>
        <p:nvSpPr>
          <p:cNvPr id="2502" name="Google Shape;2502;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2503" name="Google Shape;2503;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504" name="Google Shape;2504;p148"/>
          <p:cNvPicPr preferRelativeResize="0"/>
          <p:nvPr/>
        </p:nvPicPr>
        <p:blipFill rotWithShape="1">
          <a:blip r:embed="rId4">
            <a:alphaModFix/>
          </a:blip>
          <a:srcRect l="21621" t="9495" r="14821" b="16088"/>
          <a:stretch/>
        </p:blipFill>
        <p:spPr>
          <a:xfrm>
            <a:off x="3286499" y="-50"/>
            <a:ext cx="5857500" cy="5143500"/>
          </a:xfrm>
          <a:prstGeom prst="rect">
            <a:avLst/>
          </a:prstGeom>
          <a:noFill/>
          <a:ln>
            <a:noFill/>
          </a:ln>
        </p:spPr>
      </p:pic>
      <p:sp>
        <p:nvSpPr>
          <p:cNvPr id="2505" name="Google Shape;2505;p148"/>
          <p:cNvSpPr txBox="1">
            <a:spLocks noGrp="1"/>
          </p:cNvSpPr>
          <p:nvPr>
            <p:ph type="title"/>
          </p:nvPr>
        </p:nvSpPr>
        <p:spPr>
          <a:xfrm>
            <a:off x="12300" y="0"/>
            <a:ext cx="3274200" cy="4916700"/>
          </a:xfrm>
          <a:prstGeom prst="rect">
            <a:avLst/>
          </a:prstGeom>
          <a:solidFill>
            <a:srgbClr val="FBFBFB"/>
          </a:solidFill>
        </p:spPr>
        <p:txBody>
          <a:bodyPr spcFirstLastPara="1" wrap="square" lIns="731500" tIns="914400" rIns="182875" bIns="91425" anchor="t" anchorCtr="0">
            <a:noAutofit/>
          </a:bodyPr>
          <a:lstStyle/>
          <a:p>
            <a:pPr marL="0" lvl="0" indent="0" algn="l" rtl="0">
              <a:lnSpc>
                <a:spcPct val="115000"/>
              </a:lnSpc>
              <a:spcBef>
                <a:spcPts val="0"/>
              </a:spcBef>
              <a:spcAft>
                <a:spcPts val="0"/>
              </a:spcAft>
              <a:buNone/>
            </a:pPr>
            <a:r>
              <a:rPr lang="en" sz="2000">
                <a:latin typeface="Roboto Light"/>
                <a:ea typeface="Roboto Light"/>
                <a:cs typeface="Roboto Light"/>
                <a:sym typeface="Roboto Light"/>
              </a:rPr>
              <a:t>So far, we’ve been manually typing out</a:t>
            </a:r>
            <a:br>
              <a:rPr lang="en" sz="2000">
                <a:latin typeface="Roboto Light"/>
                <a:ea typeface="Roboto Light"/>
                <a:cs typeface="Roboto Light"/>
                <a:sym typeface="Roboto Light"/>
              </a:rPr>
            </a:br>
            <a:r>
              <a:rPr lang="en" sz="2000">
                <a:latin typeface="Roboto Light"/>
                <a:ea typeface="Roboto Light"/>
                <a:cs typeface="Roboto Light"/>
                <a:sym typeface="Roboto Light"/>
              </a:rPr>
              <a:t>the keys and values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our SPL queries. </a:t>
            </a:r>
            <a:endParaRPr sz="2000">
              <a:latin typeface="Roboto Light"/>
              <a:ea typeface="Roboto Light"/>
              <a:cs typeface="Roboto Light"/>
              <a:sym typeface="Roboto Light"/>
            </a:endParaRPr>
          </a:p>
          <a:p>
            <a:pPr marL="0" lvl="0" indent="0" algn="l" rtl="0">
              <a:lnSpc>
                <a:spcPct val="100000"/>
              </a:lnSpc>
              <a:spcBef>
                <a:spcPts val="1200"/>
              </a:spcBef>
              <a:spcAft>
                <a:spcPts val="1200"/>
              </a:spcAft>
              <a:buNone/>
            </a:pPr>
            <a:r>
              <a:rPr lang="en" sz="1800" i="1">
                <a:latin typeface="Roboto"/>
                <a:ea typeface="Roboto"/>
                <a:cs typeface="Roboto"/>
                <a:sym typeface="Roboto"/>
              </a:rPr>
              <a:t>The more complex the queries become, the more time-consuming </a:t>
            </a:r>
            <a:br>
              <a:rPr lang="en" sz="1800" i="1">
                <a:latin typeface="Roboto"/>
                <a:ea typeface="Roboto"/>
                <a:cs typeface="Roboto"/>
                <a:sym typeface="Roboto"/>
              </a:rPr>
            </a:br>
            <a:r>
              <a:rPr lang="en" sz="1800" i="1">
                <a:latin typeface="Roboto"/>
                <a:ea typeface="Roboto"/>
                <a:cs typeface="Roboto"/>
                <a:sym typeface="Roboto"/>
              </a:rPr>
              <a:t>this task will be.</a:t>
            </a:r>
            <a:endParaRPr i="1">
              <a:latin typeface="Roboto"/>
              <a:ea typeface="Roboto"/>
              <a:cs typeface="Roboto"/>
              <a:sym typeface="Roboto"/>
            </a:endParaRPr>
          </a:p>
        </p:txBody>
      </p:sp>
      <p:sp>
        <p:nvSpPr>
          <p:cNvPr id="2506" name="Google Shape;2506;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pic>
        <p:nvPicPr>
          <p:cNvPr id="2511" name="Google Shape;2511;p14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512" name="Google Shape;2512;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43</a:t>
            </a:fld>
            <a:endParaRPr sz="600">
              <a:solidFill>
                <a:srgbClr val="FFFFFF"/>
              </a:solidFill>
            </a:endParaRPr>
          </a:p>
        </p:txBody>
      </p:sp>
      <p:sp>
        <p:nvSpPr>
          <p:cNvPr id="2513" name="Google Shape;2513;p149"/>
          <p:cNvSpPr txBox="1">
            <a:spLocks noGrp="1"/>
          </p:cNvSpPr>
          <p:nvPr>
            <p:ph type="title"/>
          </p:nvPr>
        </p:nvSpPr>
        <p:spPr>
          <a:xfrm>
            <a:off x="3590825" y="1496575"/>
            <a:ext cx="5373900" cy="17025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3000">
                <a:solidFill>
                  <a:srgbClr val="FFF2CC"/>
                </a:solidFill>
                <a:latin typeface="Roboto"/>
                <a:ea typeface="Roboto"/>
                <a:cs typeface="Roboto"/>
                <a:sym typeface="Roboto"/>
              </a:rPr>
              <a:t>Keys and values may</a:t>
            </a:r>
            <a:br>
              <a:rPr lang="en" sz="3000">
                <a:solidFill>
                  <a:srgbClr val="FFF2CC"/>
                </a:solidFill>
                <a:latin typeface="Roboto"/>
                <a:ea typeface="Roboto"/>
                <a:cs typeface="Roboto"/>
                <a:sym typeface="Roboto"/>
              </a:rPr>
            </a:br>
            <a:r>
              <a:rPr lang="en" sz="3000">
                <a:solidFill>
                  <a:srgbClr val="FFF2CC"/>
                </a:solidFill>
                <a:latin typeface="Roboto"/>
                <a:ea typeface="Roboto"/>
                <a:cs typeface="Roboto"/>
                <a:sym typeface="Roboto"/>
              </a:rPr>
              <a:t>vary depending on server and application.</a:t>
            </a:r>
            <a:endParaRPr sz="3000">
              <a:solidFill>
                <a:srgbClr val="FFF2CC"/>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8DA"/>
        </a:solidFill>
        <a:effectLst/>
      </p:bgPr>
    </p:bg>
    <p:spTree>
      <p:nvGrpSpPr>
        <p:cNvPr id="1" name="Shape 2517"/>
        <p:cNvGrpSpPr/>
        <p:nvPr/>
      </p:nvGrpSpPr>
      <p:grpSpPr>
        <a:xfrm>
          <a:off x="0" y="0"/>
          <a:ext cx="0" cy="0"/>
          <a:chOff x="0" y="0"/>
          <a:chExt cx="0" cy="0"/>
        </a:xfrm>
      </p:grpSpPr>
      <p:sp>
        <p:nvSpPr>
          <p:cNvPr id="2518" name="Google Shape;2518;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Complexities of SPL Queries  </a:t>
            </a:r>
            <a:endParaRPr/>
          </a:p>
        </p:txBody>
      </p:sp>
      <p:sp>
        <p:nvSpPr>
          <p:cNvPr id="2519" name="Google Shape;2519;p1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example, if we need to find users that logged into a machine:</a:t>
            </a:r>
            <a:endParaRPr/>
          </a:p>
        </p:txBody>
      </p:sp>
      <p:sp>
        <p:nvSpPr>
          <p:cNvPr id="2520" name="Google Shape;2520;p150"/>
          <p:cNvSpPr txBox="1">
            <a:spLocks noGrp="1"/>
          </p:cNvSpPr>
          <p:nvPr>
            <p:ph type="body" idx="3"/>
          </p:nvPr>
        </p:nvSpPr>
        <p:spPr>
          <a:xfrm>
            <a:off x="1438050" y="1276475"/>
            <a:ext cx="2447700" cy="448200"/>
          </a:xfrm>
          <a:prstGeom prst="rect">
            <a:avLst/>
          </a:prstGeom>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rPr>
              <a:t>The               might be:</a:t>
            </a:r>
            <a:endParaRPr/>
          </a:p>
        </p:txBody>
      </p:sp>
      <p:sp>
        <p:nvSpPr>
          <p:cNvPr id="2521" name="Google Shape;2521;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
        <p:nvSpPr>
          <p:cNvPr id="2522" name="Google Shape;2522;p150"/>
          <p:cNvSpPr/>
          <p:nvPr/>
        </p:nvSpPr>
        <p:spPr>
          <a:xfrm>
            <a:off x="1438050" y="2214025"/>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Activity</a:t>
            </a:r>
            <a:endParaRPr sz="2400">
              <a:latin typeface="Inconsolata"/>
              <a:ea typeface="Inconsolata"/>
              <a:cs typeface="Inconsolata"/>
              <a:sym typeface="Inconsolata"/>
            </a:endParaRPr>
          </a:p>
        </p:txBody>
      </p:sp>
      <p:sp>
        <p:nvSpPr>
          <p:cNvPr id="2523" name="Google Shape;2523;p150"/>
          <p:cNvSpPr/>
          <p:nvPr/>
        </p:nvSpPr>
        <p:spPr>
          <a:xfrm>
            <a:off x="1438050" y="3087663"/>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Event_type</a:t>
            </a:r>
            <a:endParaRPr sz="2400">
              <a:latin typeface="Inconsolata"/>
              <a:ea typeface="Inconsolata"/>
              <a:cs typeface="Inconsolata"/>
              <a:sym typeface="Inconsolata"/>
            </a:endParaRPr>
          </a:p>
        </p:txBody>
      </p:sp>
      <p:sp>
        <p:nvSpPr>
          <p:cNvPr id="2524" name="Google Shape;2524;p150"/>
          <p:cNvSpPr/>
          <p:nvPr/>
        </p:nvSpPr>
        <p:spPr>
          <a:xfrm>
            <a:off x="1438050" y="3961300"/>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User_activity</a:t>
            </a:r>
            <a:endParaRPr sz="2400">
              <a:latin typeface="Inconsolata"/>
              <a:ea typeface="Inconsolata"/>
              <a:cs typeface="Inconsolata"/>
              <a:sym typeface="Inconsolata"/>
            </a:endParaRPr>
          </a:p>
        </p:txBody>
      </p:sp>
      <p:pic>
        <p:nvPicPr>
          <p:cNvPr id="2525" name="Google Shape;2525;p150"/>
          <p:cNvPicPr preferRelativeResize="0"/>
          <p:nvPr/>
        </p:nvPicPr>
        <p:blipFill>
          <a:blip r:embed="rId3">
            <a:alphaModFix/>
          </a:blip>
          <a:stretch>
            <a:fillRect/>
          </a:stretch>
        </p:blipFill>
        <p:spPr>
          <a:xfrm rot="5400000">
            <a:off x="2463175" y="683100"/>
            <a:ext cx="381000" cy="2464150"/>
          </a:xfrm>
          <a:prstGeom prst="rect">
            <a:avLst/>
          </a:prstGeom>
          <a:noFill/>
          <a:ln>
            <a:noFill/>
          </a:ln>
        </p:spPr>
      </p:pic>
      <p:sp>
        <p:nvSpPr>
          <p:cNvPr id="2526" name="Google Shape;2526;p150"/>
          <p:cNvSpPr txBox="1">
            <a:spLocks noGrp="1"/>
          </p:cNvSpPr>
          <p:nvPr>
            <p:ph type="body" idx="3"/>
          </p:nvPr>
        </p:nvSpPr>
        <p:spPr>
          <a:xfrm>
            <a:off x="5266500" y="1276475"/>
            <a:ext cx="2447700" cy="4482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1800">
                <a:solidFill>
                  <a:schemeClr val="dk1"/>
                </a:solidFill>
              </a:rPr>
              <a:t>The         </a:t>
            </a:r>
            <a:r>
              <a:rPr lang="en" sz="1800">
                <a:solidFill>
                  <a:schemeClr val="dk1"/>
                </a:solidFill>
                <a:latin typeface="Roboto Medium"/>
                <a:ea typeface="Roboto Medium"/>
                <a:cs typeface="Roboto Medium"/>
                <a:sym typeface="Roboto Medium"/>
              </a:rPr>
              <a:t>        </a:t>
            </a:r>
            <a:r>
              <a:rPr lang="en" sz="1800">
                <a:solidFill>
                  <a:schemeClr val="dk1"/>
                </a:solidFill>
              </a:rPr>
              <a:t>might be:</a:t>
            </a:r>
            <a:endParaRPr>
              <a:latin typeface="Roboto Medium"/>
              <a:ea typeface="Roboto Medium"/>
              <a:cs typeface="Roboto Medium"/>
              <a:sym typeface="Roboto Medium"/>
            </a:endParaRPr>
          </a:p>
        </p:txBody>
      </p:sp>
      <p:sp>
        <p:nvSpPr>
          <p:cNvPr id="2527" name="Google Shape;2527;p150"/>
          <p:cNvSpPr/>
          <p:nvPr/>
        </p:nvSpPr>
        <p:spPr>
          <a:xfrm>
            <a:off x="5274700" y="2214025"/>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Login</a:t>
            </a:r>
            <a:endParaRPr sz="2400">
              <a:latin typeface="Inconsolata"/>
              <a:ea typeface="Inconsolata"/>
              <a:cs typeface="Inconsolata"/>
              <a:sym typeface="Inconsolata"/>
            </a:endParaRPr>
          </a:p>
        </p:txBody>
      </p:sp>
      <p:sp>
        <p:nvSpPr>
          <p:cNvPr id="2528" name="Google Shape;2528;p150"/>
          <p:cNvSpPr/>
          <p:nvPr/>
        </p:nvSpPr>
        <p:spPr>
          <a:xfrm>
            <a:off x="5274700" y="3087663"/>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Logon</a:t>
            </a:r>
            <a:endParaRPr sz="2400">
              <a:latin typeface="Inconsolata"/>
              <a:ea typeface="Inconsolata"/>
              <a:cs typeface="Inconsolata"/>
              <a:sym typeface="Inconsolata"/>
            </a:endParaRPr>
          </a:p>
        </p:txBody>
      </p:sp>
      <p:sp>
        <p:nvSpPr>
          <p:cNvPr id="2529" name="Google Shape;2529;p150"/>
          <p:cNvSpPr/>
          <p:nvPr/>
        </p:nvSpPr>
        <p:spPr>
          <a:xfrm>
            <a:off x="5266475" y="3961300"/>
            <a:ext cx="2447700" cy="685200"/>
          </a:xfrm>
          <a:prstGeom prst="roundRect">
            <a:avLst>
              <a:gd name="adj" fmla="val 10369"/>
            </a:avLst>
          </a:prstGeom>
          <a:solidFill>
            <a:srgbClr val="FFFFFF"/>
          </a:solidFill>
          <a:ln w="28575"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a:latin typeface="Inconsolata"/>
                <a:ea typeface="Inconsolata"/>
                <a:cs typeface="Inconsolata"/>
                <a:sym typeface="Inconsolata"/>
              </a:rPr>
              <a:t>Logged In</a:t>
            </a:r>
            <a:endParaRPr sz="2400">
              <a:latin typeface="Inconsolata"/>
              <a:ea typeface="Inconsolata"/>
              <a:cs typeface="Inconsolata"/>
              <a:sym typeface="Inconsolata"/>
            </a:endParaRPr>
          </a:p>
        </p:txBody>
      </p:sp>
      <p:pic>
        <p:nvPicPr>
          <p:cNvPr id="2530" name="Google Shape;2530;p150"/>
          <p:cNvPicPr preferRelativeResize="0"/>
          <p:nvPr/>
        </p:nvPicPr>
        <p:blipFill>
          <a:blip r:embed="rId3">
            <a:alphaModFix/>
          </a:blip>
          <a:stretch>
            <a:fillRect/>
          </a:stretch>
        </p:blipFill>
        <p:spPr>
          <a:xfrm rot="5400000">
            <a:off x="6299825" y="683100"/>
            <a:ext cx="381000" cy="2464150"/>
          </a:xfrm>
          <a:prstGeom prst="rect">
            <a:avLst/>
          </a:prstGeom>
          <a:noFill/>
          <a:ln>
            <a:noFill/>
          </a:ln>
        </p:spPr>
      </p:pic>
      <p:sp>
        <p:nvSpPr>
          <p:cNvPr id="2531" name="Google Shape;2531;p150"/>
          <p:cNvSpPr/>
          <p:nvPr/>
        </p:nvSpPr>
        <p:spPr>
          <a:xfrm>
            <a:off x="2018575" y="1318175"/>
            <a:ext cx="718800" cy="3648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key</a:t>
            </a:r>
            <a:endParaRPr>
              <a:solidFill>
                <a:srgbClr val="FFFFFF"/>
              </a:solidFill>
              <a:latin typeface="Roboto Medium"/>
              <a:ea typeface="Roboto Medium"/>
              <a:cs typeface="Roboto Medium"/>
              <a:sym typeface="Roboto Medium"/>
            </a:endParaRPr>
          </a:p>
        </p:txBody>
      </p:sp>
      <p:sp>
        <p:nvSpPr>
          <p:cNvPr id="2532" name="Google Shape;2532;p150"/>
          <p:cNvSpPr/>
          <p:nvPr/>
        </p:nvSpPr>
        <p:spPr>
          <a:xfrm>
            <a:off x="5799150" y="1318175"/>
            <a:ext cx="817500" cy="3648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value</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8DA"/>
        </a:solidFill>
        <a:effectLst/>
      </p:bgPr>
    </p:bg>
    <p:spTree>
      <p:nvGrpSpPr>
        <p:cNvPr id="1" name="Shape 2536"/>
        <p:cNvGrpSpPr/>
        <p:nvPr/>
      </p:nvGrpSpPr>
      <p:grpSpPr>
        <a:xfrm>
          <a:off x="0" y="0"/>
          <a:ext cx="0" cy="0"/>
          <a:chOff x="0" y="0"/>
          <a:chExt cx="0" cy="0"/>
        </a:xfrm>
      </p:grpSpPr>
      <p:sp>
        <p:nvSpPr>
          <p:cNvPr id="2537" name="Google Shape;2537;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Search Fields</a:t>
            </a:r>
            <a:endParaRPr/>
          </a:p>
        </p:txBody>
      </p:sp>
      <p:sp>
        <p:nvSpPr>
          <p:cNvPr id="2538" name="Google Shape;2538;p151"/>
          <p:cNvSpPr txBox="1">
            <a:spLocks noGrp="1"/>
          </p:cNvSpPr>
          <p:nvPr>
            <p:ph type="subTitle" idx="1"/>
          </p:nvPr>
        </p:nvSpPr>
        <p:spPr>
          <a:xfrm>
            <a:off x="100" y="675975"/>
            <a:ext cx="3396600" cy="1767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When files are uploaded and parsed, the data is separated into fields, as shown on the left side of Splunk’s search page.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endParaRPr/>
          </a:p>
        </p:txBody>
      </p:sp>
      <p:sp>
        <p:nvSpPr>
          <p:cNvPr id="2539" name="Google Shape;2539;p151"/>
          <p:cNvSpPr txBox="1">
            <a:spLocks noGrp="1"/>
          </p:cNvSpPr>
          <p:nvPr>
            <p:ph type="body" idx="3"/>
          </p:nvPr>
        </p:nvSpPr>
        <p:spPr>
          <a:xfrm>
            <a:off x="5384575" y="871750"/>
            <a:ext cx="3713700" cy="5088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800" b="1"/>
              <a:t>Fields are divided into:</a:t>
            </a:r>
            <a:endParaRPr sz="1800" b="1">
              <a:solidFill>
                <a:srgbClr val="1B75BC"/>
              </a:solidFill>
            </a:endParaRPr>
          </a:p>
        </p:txBody>
      </p:sp>
      <p:pic>
        <p:nvPicPr>
          <p:cNvPr id="2540" name="Google Shape;2540;p151"/>
          <p:cNvPicPr preferRelativeResize="0"/>
          <p:nvPr/>
        </p:nvPicPr>
        <p:blipFill rotWithShape="1">
          <a:blip r:embed="rId3">
            <a:alphaModFix/>
          </a:blip>
          <a:srcRect t="4012" r="48482"/>
          <a:stretch/>
        </p:blipFill>
        <p:spPr>
          <a:xfrm>
            <a:off x="3459425" y="871750"/>
            <a:ext cx="1430104" cy="3859250"/>
          </a:xfrm>
          <a:prstGeom prst="rect">
            <a:avLst/>
          </a:prstGeom>
          <a:noFill/>
          <a:ln w="28575" cap="flat" cmpd="sng">
            <a:solidFill>
              <a:srgbClr val="9FC5E8"/>
            </a:solidFill>
            <a:prstDash val="solid"/>
            <a:round/>
            <a:headEnd type="none" w="sm" len="sm"/>
            <a:tailEnd type="none" w="sm" len="sm"/>
          </a:ln>
          <a:effectLst>
            <a:outerShdw blurRad="57150" dist="19050" dir="5400000" algn="bl" rotWithShape="0">
              <a:srgbClr val="000000">
                <a:alpha val="50000"/>
              </a:srgbClr>
            </a:outerShdw>
          </a:effectLst>
        </p:spPr>
      </p:pic>
      <p:sp>
        <p:nvSpPr>
          <p:cNvPr id="2541" name="Google Shape;2541;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
        <p:nvSpPr>
          <p:cNvPr id="2542" name="Google Shape;2542;p151"/>
          <p:cNvSpPr/>
          <p:nvPr/>
        </p:nvSpPr>
        <p:spPr>
          <a:xfrm>
            <a:off x="5006100" y="1258525"/>
            <a:ext cx="261900" cy="1014300"/>
          </a:xfrm>
          <a:prstGeom prst="rightBrace">
            <a:avLst>
              <a:gd name="adj1" fmla="val 50000"/>
              <a:gd name="adj2" fmla="val 50000"/>
            </a:avLst>
          </a:prstGeom>
          <a:noFill/>
          <a:ln w="19050"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51"/>
          <p:cNvSpPr txBox="1">
            <a:spLocks noGrp="1"/>
          </p:cNvSpPr>
          <p:nvPr>
            <p:ph type="body" idx="3"/>
          </p:nvPr>
        </p:nvSpPr>
        <p:spPr>
          <a:xfrm>
            <a:off x="5384575" y="1968975"/>
            <a:ext cx="2920500" cy="364800"/>
          </a:xfrm>
          <a:prstGeom prst="rect">
            <a:avLst/>
          </a:prstGeom>
        </p:spPr>
        <p:txBody>
          <a:bodyPr spcFirstLastPara="1" wrap="square" lIns="0" tIns="91425" rIns="0" bIns="0" anchor="t" anchorCtr="0">
            <a:noAutofit/>
          </a:bodyPr>
          <a:lstStyle/>
          <a:p>
            <a:pPr marL="0" lvl="0" indent="0" algn="l" rtl="0">
              <a:spcBef>
                <a:spcPts val="0"/>
              </a:spcBef>
              <a:spcAft>
                <a:spcPts val="800"/>
              </a:spcAft>
              <a:buNone/>
            </a:pPr>
            <a:r>
              <a:rPr lang="en" sz="1600"/>
              <a:t>that appear in every log event.</a:t>
            </a:r>
            <a:endParaRPr sz="1600">
              <a:solidFill>
                <a:srgbClr val="1B75BC"/>
              </a:solidFill>
              <a:latin typeface="Roboto Medium"/>
              <a:ea typeface="Roboto Medium"/>
              <a:cs typeface="Roboto Medium"/>
              <a:sym typeface="Roboto Medium"/>
            </a:endParaRPr>
          </a:p>
        </p:txBody>
      </p:sp>
      <p:sp>
        <p:nvSpPr>
          <p:cNvPr id="2544" name="Google Shape;2544;p151"/>
          <p:cNvSpPr/>
          <p:nvPr/>
        </p:nvSpPr>
        <p:spPr>
          <a:xfrm>
            <a:off x="5006100" y="2333775"/>
            <a:ext cx="261900" cy="2284800"/>
          </a:xfrm>
          <a:prstGeom prst="rightBrace">
            <a:avLst>
              <a:gd name="adj1" fmla="val 50000"/>
              <a:gd name="adj2" fmla="val 50000"/>
            </a:avLst>
          </a:prstGeom>
          <a:noFill/>
          <a:ln w="19050" cap="flat" cmpd="sng">
            <a:solidFill>
              <a:srgbClr val="1B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51"/>
          <p:cNvSpPr txBox="1">
            <a:spLocks noGrp="1"/>
          </p:cNvSpPr>
          <p:nvPr>
            <p:ph type="body" idx="3"/>
          </p:nvPr>
        </p:nvSpPr>
        <p:spPr>
          <a:xfrm>
            <a:off x="5384575" y="3650325"/>
            <a:ext cx="3568200" cy="737400"/>
          </a:xfrm>
          <a:prstGeom prst="rect">
            <a:avLst/>
          </a:prstGeom>
        </p:spPr>
        <p:txBody>
          <a:bodyPr spcFirstLastPara="1" wrap="square" lIns="0" tIns="91425" rIns="0" bIns="0" anchor="t" anchorCtr="0">
            <a:noAutofit/>
          </a:bodyPr>
          <a:lstStyle/>
          <a:p>
            <a:pPr marL="0" lvl="0" indent="0" algn="l" rtl="0">
              <a:spcBef>
                <a:spcPts val="0"/>
              </a:spcBef>
              <a:spcAft>
                <a:spcPts val="800"/>
              </a:spcAft>
              <a:buNone/>
            </a:pPr>
            <a:r>
              <a:rPr lang="en" sz="1600"/>
              <a:t>that appear in at least 20% of log events.</a:t>
            </a:r>
            <a:endParaRPr sz="1600"/>
          </a:p>
        </p:txBody>
      </p:sp>
      <p:sp>
        <p:nvSpPr>
          <p:cNvPr id="2546" name="Google Shape;2546;p151"/>
          <p:cNvSpPr/>
          <p:nvPr/>
        </p:nvSpPr>
        <p:spPr>
          <a:xfrm>
            <a:off x="5384575" y="1596375"/>
            <a:ext cx="2048700" cy="3648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Selected fields</a:t>
            </a:r>
            <a:endParaRPr>
              <a:solidFill>
                <a:srgbClr val="FFFFFF"/>
              </a:solidFill>
              <a:latin typeface="Roboto Medium"/>
              <a:ea typeface="Roboto Medium"/>
              <a:cs typeface="Roboto Medium"/>
              <a:sym typeface="Roboto Medium"/>
            </a:endParaRPr>
          </a:p>
        </p:txBody>
      </p:sp>
      <p:sp>
        <p:nvSpPr>
          <p:cNvPr id="2547" name="Google Shape;2547;p151"/>
          <p:cNvSpPr/>
          <p:nvPr/>
        </p:nvSpPr>
        <p:spPr>
          <a:xfrm>
            <a:off x="5384575" y="3285525"/>
            <a:ext cx="2148300" cy="364800"/>
          </a:xfrm>
          <a:prstGeom prst="roundRect">
            <a:avLst>
              <a:gd name="adj" fmla="val 16667"/>
            </a:avLst>
          </a:prstGeom>
          <a:solidFill>
            <a:srgbClr val="1B7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Interesting fields</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sp>
        <p:nvSpPr>
          <p:cNvPr id="2552" name="Google Shape;2552;p15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Queries by Selecting Fields</a:t>
            </a:r>
            <a:endParaRPr/>
          </a:p>
        </p:txBody>
      </p:sp>
      <p:sp>
        <p:nvSpPr>
          <p:cNvPr id="2553" name="Google Shape;2553;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15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559" name="Google Shape;2559;p15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Searching Fields with Splunk  </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create complex SPL queries by selecting fields in your Splunk search.</a:t>
            </a:r>
            <a:endParaRPr sz="2000">
              <a:latin typeface="Roboto Light"/>
              <a:ea typeface="Roboto Light"/>
              <a:cs typeface="Roboto Light"/>
              <a:sym typeface="Roboto Light"/>
            </a:endParaRPr>
          </a:p>
        </p:txBody>
      </p:sp>
      <p:sp>
        <p:nvSpPr>
          <p:cNvPr id="2560" name="Google Shape;2560;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8DA"/>
        </a:solidFill>
        <a:effectLst/>
      </p:bgPr>
    </p:bg>
    <p:spTree>
      <p:nvGrpSpPr>
        <p:cNvPr id="1" name="Shape 2569"/>
        <p:cNvGrpSpPr/>
        <p:nvPr/>
      </p:nvGrpSpPr>
      <p:grpSpPr>
        <a:xfrm>
          <a:off x="0" y="0"/>
          <a:ext cx="0" cy="0"/>
          <a:chOff x="0" y="0"/>
          <a:chExt cx="0" cy="0"/>
        </a:xfrm>
      </p:grpSpPr>
      <p:sp>
        <p:nvSpPr>
          <p:cNvPr id="2570" name="Google Shape;2570;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 Piping</a:t>
            </a:r>
            <a:endParaRPr/>
          </a:p>
        </p:txBody>
      </p:sp>
      <p:sp>
        <p:nvSpPr>
          <p:cNvPr id="2571" name="Google Shape;2571;p1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add</a:t>
            </a:r>
            <a:r>
              <a:rPr lang="en" b="1"/>
              <a:t> piping</a:t>
            </a:r>
            <a:r>
              <a:rPr lang="en"/>
              <a:t> to our SPL queries to modify or adjust the display of the results, or to create custom reports.</a:t>
            </a:r>
            <a:endParaRPr/>
          </a:p>
        </p:txBody>
      </p:sp>
      <p:sp>
        <p:nvSpPr>
          <p:cNvPr id="2572" name="Google Shape;2572;p155"/>
          <p:cNvSpPr txBox="1">
            <a:spLocks noGrp="1"/>
          </p:cNvSpPr>
          <p:nvPr>
            <p:ph type="body" idx="3"/>
          </p:nvPr>
        </p:nvSpPr>
        <p:spPr>
          <a:xfrm>
            <a:off x="5662200" y="3473650"/>
            <a:ext cx="3018300" cy="8640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b="1"/>
              <a:t>Piping works in Splunk as it does in Linux. </a:t>
            </a:r>
            <a:r>
              <a:rPr lang="en"/>
              <a:t>The data is modified from left to right as it flows through the pipeline.</a:t>
            </a:r>
            <a:endParaRPr/>
          </a:p>
        </p:txBody>
      </p:sp>
      <p:sp>
        <p:nvSpPr>
          <p:cNvPr id="2573" name="Google Shape;2573;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
        <p:nvSpPr>
          <p:cNvPr id="2574" name="Google Shape;2574;p155"/>
          <p:cNvSpPr/>
          <p:nvPr/>
        </p:nvSpPr>
        <p:spPr>
          <a:xfrm>
            <a:off x="281025" y="1761675"/>
            <a:ext cx="8588700" cy="685200"/>
          </a:xfrm>
          <a:prstGeom prst="roundRect">
            <a:avLst>
              <a:gd name="adj" fmla="val 10369"/>
            </a:avLst>
          </a:prstGeom>
          <a:solidFill>
            <a:srgbClr val="FFFFFF"/>
          </a:solidFill>
          <a:ln w="28575" cap="flat" cmpd="sng">
            <a:solidFill>
              <a:srgbClr val="6BCBD8"/>
            </a:solidFill>
            <a:prstDash val="solid"/>
            <a:round/>
            <a:headEnd type="none" w="sm" len="sm"/>
            <a:tailEnd type="none" w="sm" len="sm"/>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450">
                <a:latin typeface="Inconsolata"/>
                <a:ea typeface="Inconsolata"/>
                <a:cs typeface="Inconsolata"/>
                <a:sym typeface="Inconsolata"/>
              </a:rPr>
              <a:t>source="Linux_login.csv" host="Linux_Server__" sourcetype="csv" | head 20 | sort src_ip</a:t>
            </a:r>
            <a:endParaRPr sz="1450">
              <a:latin typeface="Inconsolata"/>
              <a:ea typeface="Inconsolata"/>
              <a:cs typeface="Inconsolata"/>
              <a:sym typeface="Inconsolata"/>
            </a:endParaRPr>
          </a:p>
        </p:txBody>
      </p:sp>
      <p:sp>
        <p:nvSpPr>
          <p:cNvPr id="2575" name="Google Shape;2575;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76" name="Google Shape;2576;p155"/>
          <p:cNvSpPr/>
          <p:nvPr/>
        </p:nvSpPr>
        <p:spPr>
          <a:xfrm rot="5400000" flipH="1">
            <a:off x="6737850" y="1560125"/>
            <a:ext cx="603300" cy="2754600"/>
          </a:xfrm>
          <a:prstGeom prst="roundRect">
            <a:avLst>
              <a:gd name="adj" fmla="val 16667"/>
            </a:avLst>
          </a:prstGeom>
          <a:solidFill>
            <a:srgbClr val="FECF0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Thin"/>
              <a:ea typeface="Roboto Thin"/>
              <a:cs typeface="Roboto Thin"/>
              <a:sym typeface="Roboto Thin"/>
            </a:endParaRPr>
          </a:p>
        </p:txBody>
      </p:sp>
      <p:cxnSp>
        <p:nvCxnSpPr>
          <p:cNvPr id="2577" name="Google Shape;2577;p155"/>
          <p:cNvCxnSpPr/>
          <p:nvPr/>
        </p:nvCxnSpPr>
        <p:spPr>
          <a:xfrm rot="10800000">
            <a:off x="6508925" y="2273600"/>
            <a:ext cx="0" cy="434700"/>
          </a:xfrm>
          <a:prstGeom prst="straightConnector1">
            <a:avLst/>
          </a:prstGeom>
          <a:noFill/>
          <a:ln w="19050" cap="flat" cmpd="sng">
            <a:solidFill>
              <a:srgbClr val="FECF0A"/>
            </a:solidFill>
            <a:prstDash val="solid"/>
            <a:round/>
            <a:headEnd type="none" w="med" len="med"/>
            <a:tailEnd type="triangle" w="med" len="med"/>
          </a:ln>
        </p:spPr>
      </p:cxnSp>
      <p:sp>
        <p:nvSpPr>
          <p:cNvPr id="2578" name="Google Shape;2578;p155"/>
          <p:cNvSpPr/>
          <p:nvPr/>
        </p:nvSpPr>
        <p:spPr>
          <a:xfrm>
            <a:off x="6435250" y="1968800"/>
            <a:ext cx="165600" cy="304800"/>
          </a:xfrm>
          <a:prstGeom prst="rect">
            <a:avLst/>
          </a:prstGeom>
          <a:noFill/>
          <a:ln w="28575" cap="flat" cmpd="sng">
            <a:solidFill>
              <a:srgbClr val="FECF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5"/>
          <p:cNvSpPr txBox="1"/>
          <p:nvPr/>
        </p:nvSpPr>
        <p:spPr>
          <a:xfrm>
            <a:off x="5886500" y="2720075"/>
            <a:ext cx="2366100" cy="43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a:ea typeface="Roboto"/>
                <a:cs typeface="Roboto"/>
                <a:sym typeface="Roboto"/>
              </a:rPr>
              <a:t>SPL piping uses the | symbol in the search queries.</a:t>
            </a:r>
            <a:endParaRPr>
              <a:latin typeface="Roboto"/>
              <a:ea typeface="Roboto"/>
              <a:cs typeface="Roboto"/>
              <a:sym typeface="Roboto"/>
            </a:endParaRPr>
          </a:p>
        </p:txBody>
      </p:sp>
      <p:pic>
        <p:nvPicPr>
          <p:cNvPr id="2580" name="Google Shape;2580;p155"/>
          <p:cNvPicPr preferRelativeResize="0"/>
          <p:nvPr/>
        </p:nvPicPr>
        <p:blipFill>
          <a:blip r:embed="rId3">
            <a:alphaModFix/>
          </a:blip>
          <a:stretch>
            <a:fillRect/>
          </a:stretch>
        </p:blipFill>
        <p:spPr>
          <a:xfrm>
            <a:off x="4369900" y="3171950"/>
            <a:ext cx="1157900" cy="1389501"/>
          </a:xfrm>
          <a:prstGeom prst="rect">
            <a:avLst/>
          </a:prstGeom>
          <a:noFill/>
          <a:ln>
            <a:noFill/>
          </a:ln>
        </p:spPr>
      </p:pic>
      <p:sp>
        <p:nvSpPr>
          <p:cNvPr id="2581" name="Google Shape;2581;p155"/>
          <p:cNvSpPr/>
          <p:nvPr/>
        </p:nvSpPr>
        <p:spPr>
          <a:xfrm>
            <a:off x="7351025" y="1968800"/>
            <a:ext cx="165600" cy="304800"/>
          </a:xfrm>
          <a:prstGeom prst="rect">
            <a:avLst/>
          </a:prstGeom>
          <a:noFill/>
          <a:ln w="28575" cap="flat" cmpd="sng">
            <a:solidFill>
              <a:srgbClr val="FECF0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2" name="Google Shape;2582;p155"/>
          <p:cNvCxnSpPr/>
          <p:nvPr/>
        </p:nvCxnSpPr>
        <p:spPr>
          <a:xfrm rot="10800000">
            <a:off x="7434525" y="2273600"/>
            <a:ext cx="0" cy="434700"/>
          </a:xfrm>
          <a:prstGeom prst="straightConnector1">
            <a:avLst/>
          </a:prstGeom>
          <a:noFill/>
          <a:ln w="19050" cap="flat" cmpd="sng">
            <a:solidFill>
              <a:srgbClr val="FECF0A"/>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89"/>
        <p:cNvGrpSpPr/>
        <p:nvPr/>
      </p:nvGrpSpPr>
      <p:grpSpPr>
        <a:xfrm>
          <a:off x="0" y="0"/>
          <a:ext cx="0" cy="0"/>
          <a:chOff x="0" y="0"/>
          <a:chExt cx="0" cy="0"/>
        </a:xfrm>
      </p:grpSpPr>
      <p:sp>
        <p:nvSpPr>
          <p:cNvPr id="2090" name="Google Shape;2090;p111"/>
          <p:cNvSpPr/>
          <p:nvPr/>
        </p:nvSpPr>
        <p:spPr>
          <a:xfrm>
            <a:off x="75" y="0"/>
            <a:ext cx="9144000" cy="50757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1"/>
          <p:cNvSpPr/>
          <p:nvPr/>
        </p:nvSpPr>
        <p:spPr>
          <a:xfrm flipH="1">
            <a:off x="724275" y="2166375"/>
            <a:ext cx="2428500" cy="23916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1"/>
          <p:cNvSpPr/>
          <p:nvPr/>
        </p:nvSpPr>
        <p:spPr>
          <a:xfrm flipH="1">
            <a:off x="3572250" y="2166375"/>
            <a:ext cx="2428500" cy="23916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1"/>
          <p:cNvSpPr/>
          <p:nvPr/>
        </p:nvSpPr>
        <p:spPr>
          <a:xfrm flipH="1">
            <a:off x="6401175" y="2167049"/>
            <a:ext cx="2428500" cy="23916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Introducing Splunk</a:t>
            </a:r>
            <a:endParaRPr>
              <a:solidFill>
                <a:schemeClr val="dk1"/>
              </a:solidFill>
            </a:endParaRPr>
          </a:p>
          <a:p>
            <a:pPr marL="0" lvl="0" indent="0" algn="l" rtl="0">
              <a:spcBef>
                <a:spcPts val="0"/>
              </a:spcBef>
              <a:spcAft>
                <a:spcPts val="0"/>
              </a:spcAft>
              <a:buNone/>
            </a:pPr>
            <a:endParaRPr/>
          </a:p>
        </p:txBody>
      </p:sp>
      <p:sp>
        <p:nvSpPr>
          <p:cNvPr id="2095" name="Google Shape;2095;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While our focus this week is on Splunk’s benefits to infosec industry, Splunk is useful for a variety of industries, such as:</a:t>
            </a:r>
            <a:endParaRPr/>
          </a:p>
        </p:txBody>
      </p:sp>
      <p:sp>
        <p:nvSpPr>
          <p:cNvPr id="2096" name="Google Shape;2096;p111"/>
          <p:cNvSpPr txBox="1">
            <a:spLocks noGrp="1"/>
          </p:cNvSpPr>
          <p:nvPr>
            <p:ph type="subTitle" idx="3"/>
          </p:nvPr>
        </p:nvSpPr>
        <p:spPr>
          <a:xfrm>
            <a:off x="724275" y="2166431"/>
            <a:ext cx="2371500" cy="2391600"/>
          </a:xfrm>
          <a:prstGeom prst="rect">
            <a:avLst/>
          </a:prstGeom>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2000"/>
              <a:t>Finance</a:t>
            </a:r>
            <a:endParaRPr sz="2000"/>
          </a:p>
        </p:txBody>
      </p:sp>
      <p:sp>
        <p:nvSpPr>
          <p:cNvPr id="2097" name="Google Shape;2097;p111"/>
          <p:cNvSpPr txBox="1">
            <a:spLocks noGrp="1"/>
          </p:cNvSpPr>
          <p:nvPr>
            <p:ph type="subTitle" idx="4"/>
          </p:nvPr>
        </p:nvSpPr>
        <p:spPr>
          <a:xfrm>
            <a:off x="3572250" y="2166431"/>
            <a:ext cx="2371500" cy="2391600"/>
          </a:xfrm>
          <a:prstGeom prst="rect">
            <a:avLst/>
          </a:prstGeom>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2000"/>
              <a:t>Utilities</a:t>
            </a:r>
            <a:endParaRPr sz="2000"/>
          </a:p>
        </p:txBody>
      </p:sp>
      <p:sp>
        <p:nvSpPr>
          <p:cNvPr id="2098" name="Google Shape;2098;p111"/>
          <p:cNvSpPr txBox="1">
            <a:spLocks noGrp="1"/>
          </p:cNvSpPr>
          <p:nvPr>
            <p:ph type="subTitle" idx="5"/>
          </p:nvPr>
        </p:nvSpPr>
        <p:spPr>
          <a:xfrm>
            <a:off x="6401175" y="2167104"/>
            <a:ext cx="2371500" cy="2391600"/>
          </a:xfrm>
          <a:prstGeom prst="rect">
            <a:avLst/>
          </a:prstGeom>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2000"/>
              <a:t>Healthcare</a:t>
            </a:r>
            <a:endParaRPr sz="2000"/>
          </a:p>
        </p:txBody>
      </p:sp>
      <p:grpSp>
        <p:nvGrpSpPr>
          <p:cNvPr id="2099" name="Google Shape;2099;p111"/>
          <p:cNvGrpSpPr/>
          <p:nvPr/>
        </p:nvGrpSpPr>
        <p:grpSpPr>
          <a:xfrm>
            <a:off x="457181" y="1573703"/>
            <a:ext cx="533372" cy="533480"/>
            <a:chOff x="457200" y="1378813"/>
            <a:chExt cx="695400" cy="695450"/>
          </a:xfrm>
        </p:grpSpPr>
        <p:sp>
          <p:nvSpPr>
            <p:cNvPr id="2100" name="Google Shape;2100;p111"/>
            <p:cNvSpPr/>
            <p:nvPr/>
          </p:nvSpPr>
          <p:spPr>
            <a:xfrm>
              <a:off x="457200" y="1378813"/>
              <a:ext cx="695400" cy="621300"/>
            </a:xfrm>
            <a:prstGeom prst="roundRect">
              <a:avLst>
                <a:gd name="adj" fmla="val 16667"/>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01" name="Google Shape;2101;p111"/>
            <p:cNvSpPr/>
            <p:nvPr/>
          </p:nvSpPr>
          <p:spPr>
            <a:xfrm rot="10800000">
              <a:off x="634726" y="1885638"/>
              <a:ext cx="340325" cy="188625"/>
            </a:xfrm>
            <a:prstGeom prst="flowChartExtra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111"/>
          <p:cNvGrpSpPr/>
          <p:nvPr/>
        </p:nvGrpSpPr>
        <p:grpSpPr>
          <a:xfrm>
            <a:off x="3305156" y="1573703"/>
            <a:ext cx="533372" cy="533480"/>
            <a:chOff x="457200" y="1378813"/>
            <a:chExt cx="695400" cy="695450"/>
          </a:xfrm>
        </p:grpSpPr>
        <p:sp>
          <p:nvSpPr>
            <p:cNvPr id="2103" name="Google Shape;2103;p11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104" name="Google Shape;2104;p11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111"/>
          <p:cNvGrpSpPr/>
          <p:nvPr/>
        </p:nvGrpSpPr>
        <p:grpSpPr>
          <a:xfrm>
            <a:off x="6134081" y="1574453"/>
            <a:ext cx="533372" cy="533480"/>
            <a:chOff x="457200" y="1378813"/>
            <a:chExt cx="695400" cy="695450"/>
          </a:xfrm>
        </p:grpSpPr>
        <p:sp>
          <p:nvSpPr>
            <p:cNvPr id="2106" name="Google Shape;2106;p11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107" name="Google Shape;2107;p11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08" name="Google Shape;2108;p1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9" name="Google Shape;2109;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cxnSp>
        <p:nvCxnSpPr>
          <p:cNvPr id="2110" name="Google Shape;2110;p1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15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SPL Piping</a:t>
            </a:r>
            <a:endParaRPr/>
          </a:p>
        </p:txBody>
      </p:sp>
      <p:sp>
        <p:nvSpPr>
          <p:cNvPr id="2588" name="Google Shape;2588;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15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7  Minutes</a:t>
            </a:r>
            <a:endParaRPr/>
          </a:p>
        </p:txBody>
      </p:sp>
      <p:sp>
        <p:nvSpPr>
          <p:cNvPr id="2594" name="Google Shape;2594;p15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Advanced Searches with Piping</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run several advanced searches to find out if a specific user is being targeted by an attacker.</a:t>
            </a:r>
            <a:endParaRPr sz="2000">
              <a:latin typeface="Roboto Light"/>
              <a:ea typeface="Roboto Light"/>
              <a:cs typeface="Roboto Light"/>
              <a:sym typeface="Roboto Light"/>
            </a:endParaRPr>
          </a:p>
        </p:txBody>
      </p:sp>
      <p:sp>
        <p:nvSpPr>
          <p:cNvPr id="2595" name="Google Shape;2595;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599"/>
        <p:cNvGrpSpPr/>
        <p:nvPr/>
      </p:nvGrpSpPr>
      <p:grpSpPr>
        <a:xfrm>
          <a:off x="0" y="0"/>
          <a:ext cx="0" cy="0"/>
          <a:chOff x="0" y="0"/>
          <a:chExt cx="0" cy="0"/>
        </a:xfrm>
      </p:grpSpPr>
      <p:sp>
        <p:nvSpPr>
          <p:cNvPr id="2600" name="Google Shape;260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pic>
        <p:nvPicPr>
          <p:cNvPr id="2115" name="Google Shape;2115;p112"/>
          <p:cNvPicPr preferRelativeResize="0"/>
          <p:nvPr/>
        </p:nvPicPr>
        <p:blipFill rotWithShape="1">
          <a:blip r:embed="rId3">
            <a:alphaModFix/>
          </a:blip>
          <a:srcRect l="19220" t="5500" r="1684" b="5500"/>
          <a:stretch/>
        </p:blipFill>
        <p:spPr>
          <a:xfrm>
            <a:off x="27325" y="0"/>
            <a:ext cx="9143995" cy="5143497"/>
          </a:xfrm>
          <a:prstGeom prst="rect">
            <a:avLst/>
          </a:prstGeom>
          <a:noFill/>
          <a:ln>
            <a:noFill/>
          </a:ln>
        </p:spPr>
      </p:pic>
      <p:sp>
        <p:nvSpPr>
          <p:cNvPr id="2116" name="Google Shape;2116;p112"/>
          <p:cNvSpPr/>
          <p:nvPr/>
        </p:nvSpPr>
        <p:spPr>
          <a:xfrm rot="5400000">
            <a:off x="-67175" y="748575"/>
            <a:ext cx="3733200" cy="3598800"/>
          </a:xfrm>
          <a:prstGeom prst="triangle">
            <a:avLst>
              <a:gd name="adj" fmla="val 498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7" name="Google Shape;2117;p112"/>
          <p:cNvPicPr preferRelativeResize="0"/>
          <p:nvPr/>
        </p:nvPicPr>
        <p:blipFill>
          <a:blip r:embed="rId4">
            <a:alphaModFix/>
          </a:blip>
          <a:stretch>
            <a:fillRect/>
          </a:stretch>
        </p:blipFill>
        <p:spPr>
          <a:xfrm>
            <a:off x="0" y="0"/>
            <a:ext cx="4279019" cy="5143500"/>
          </a:xfrm>
          <a:prstGeom prst="rect">
            <a:avLst/>
          </a:prstGeom>
          <a:noFill/>
          <a:ln>
            <a:noFill/>
          </a:ln>
        </p:spPr>
      </p:pic>
      <p:sp>
        <p:nvSpPr>
          <p:cNvPr id="2118" name="Google Shape;2118;p112"/>
          <p:cNvSpPr txBox="1">
            <a:spLocks noGrp="1"/>
          </p:cNvSpPr>
          <p:nvPr>
            <p:ph type="title"/>
          </p:nvPr>
        </p:nvSpPr>
        <p:spPr>
          <a:xfrm>
            <a:off x="0" y="2024950"/>
            <a:ext cx="2898300" cy="844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Finance</a:t>
            </a:r>
            <a:endParaRPr/>
          </a:p>
        </p:txBody>
      </p:sp>
      <p:sp>
        <p:nvSpPr>
          <p:cNvPr id="2119" name="Google Shape;2119;p112"/>
          <p:cNvSpPr txBox="1">
            <a:spLocks noGrp="1"/>
          </p:cNvSpPr>
          <p:nvPr>
            <p:ph type="title"/>
          </p:nvPr>
        </p:nvSpPr>
        <p:spPr>
          <a:xfrm>
            <a:off x="4279025" y="365700"/>
            <a:ext cx="4416600" cy="1118700"/>
          </a:xfrm>
          <a:prstGeom prst="rect">
            <a:avLst/>
          </a:prstGeom>
          <a:solidFill>
            <a:srgbClr val="FFFFFF">
              <a:alpha val="89940"/>
            </a:srgbClr>
          </a:solidFill>
        </p:spPr>
        <p:txBody>
          <a:bodyPr spcFirstLastPara="1" wrap="square" lIns="274300" tIns="137150" rIns="91425" bIns="91425" anchor="t" anchorCtr="0">
            <a:noAutofit/>
          </a:bodyPr>
          <a:lstStyle/>
          <a:p>
            <a:pPr marL="0" lvl="0" indent="0" algn="l" rtl="0">
              <a:spcBef>
                <a:spcPts val="0"/>
              </a:spcBef>
              <a:spcAft>
                <a:spcPts val="0"/>
              </a:spcAft>
              <a:buNone/>
            </a:pPr>
            <a:r>
              <a:rPr lang="en" sz="1800"/>
              <a:t>For example, financial organizations can use Splunk to analyze mortgage rates to determine future rate changes.</a:t>
            </a:r>
            <a:endParaRPr sz="1800"/>
          </a:p>
        </p:txBody>
      </p:sp>
      <p:sp>
        <p:nvSpPr>
          <p:cNvPr id="2120" name="Google Shape;2120;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113"/>
          <p:cNvPicPr preferRelativeResize="0"/>
          <p:nvPr/>
        </p:nvPicPr>
        <p:blipFill rotWithShape="1">
          <a:blip r:embed="rId3">
            <a:alphaModFix/>
          </a:blip>
          <a:srcRect r="8062" b="20917"/>
          <a:stretch/>
        </p:blipFill>
        <p:spPr>
          <a:xfrm>
            <a:off x="0" y="-80700"/>
            <a:ext cx="9143999" cy="5224200"/>
          </a:xfrm>
          <a:prstGeom prst="rect">
            <a:avLst/>
          </a:prstGeom>
          <a:noFill/>
          <a:ln>
            <a:noFill/>
          </a:ln>
        </p:spPr>
      </p:pic>
      <p:sp>
        <p:nvSpPr>
          <p:cNvPr id="2126" name="Google Shape;2126;p113"/>
          <p:cNvSpPr/>
          <p:nvPr/>
        </p:nvSpPr>
        <p:spPr>
          <a:xfrm rot="5400000">
            <a:off x="-67175" y="748575"/>
            <a:ext cx="3733200" cy="3598800"/>
          </a:xfrm>
          <a:prstGeom prst="triangle">
            <a:avLst>
              <a:gd name="adj" fmla="val 498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7" name="Google Shape;2127;p113"/>
          <p:cNvPicPr preferRelativeResize="0"/>
          <p:nvPr/>
        </p:nvPicPr>
        <p:blipFill>
          <a:blip r:embed="rId4">
            <a:alphaModFix/>
          </a:blip>
          <a:stretch>
            <a:fillRect/>
          </a:stretch>
        </p:blipFill>
        <p:spPr>
          <a:xfrm>
            <a:off x="0" y="0"/>
            <a:ext cx="4279019" cy="5143500"/>
          </a:xfrm>
          <a:prstGeom prst="rect">
            <a:avLst/>
          </a:prstGeom>
          <a:noFill/>
          <a:ln>
            <a:noFill/>
          </a:ln>
        </p:spPr>
      </p:pic>
      <p:sp>
        <p:nvSpPr>
          <p:cNvPr id="2128" name="Google Shape;2128;p113"/>
          <p:cNvSpPr txBox="1">
            <a:spLocks noGrp="1"/>
          </p:cNvSpPr>
          <p:nvPr>
            <p:ph type="title"/>
          </p:nvPr>
        </p:nvSpPr>
        <p:spPr>
          <a:xfrm>
            <a:off x="0" y="2024950"/>
            <a:ext cx="2898300" cy="844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Utilities</a:t>
            </a:r>
            <a:endParaRPr/>
          </a:p>
        </p:txBody>
      </p:sp>
      <p:sp>
        <p:nvSpPr>
          <p:cNvPr id="2129" name="Google Shape;2129;p113"/>
          <p:cNvSpPr txBox="1">
            <a:spLocks noGrp="1"/>
          </p:cNvSpPr>
          <p:nvPr>
            <p:ph type="title"/>
          </p:nvPr>
        </p:nvSpPr>
        <p:spPr>
          <a:xfrm>
            <a:off x="3258250" y="365700"/>
            <a:ext cx="5225400" cy="913500"/>
          </a:xfrm>
          <a:prstGeom prst="rect">
            <a:avLst/>
          </a:prstGeom>
          <a:solidFill>
            <a:srgbClr val="FFFFFF">
              <a:alpha val="85470"/>
            </a:srgbClr>
          </a:solidFill>
        </p:spPr>
        <p:txBody>
          <a:bodyPr spcFirstLastPara="1" wrap="square" lIns="274300" tIns="182875" rIns="0" bIns="91425" anchor="t" anchorCtr="0">
            <a:noAutofit/>
          </a:bodyPr>
          <a:lstStyle/>
          <a:p>
            <a:pPr marL="0" lvl="0" indent="0" algn="l" rtl="0">
              <a:spcBef>
                <a:spcPts val="0"/>
              </a:spcBef>
              <a:spcAft>
                <a:spcPts val="0"/>
              </a:spcAft>
              <a:buNone/>
            </a:pPr>
            <a:r>
              <a:rPr lang="en" sz="1800"/>
              <a:t>For example, gas companies can use Splunk to monitor customer use levels.</a:t>
            </a:r>
            <a:endParaRPr sz="1800"/>
          </a:p>
        </p:txBody>
      </p:sp>
      <p:sp>
        <p:nvSpPr>
          <p:cNvPr id="2130" name="Google Shape;2130;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pic>
        <p:nvPicPr>
          <p:cNvPr id="2135" name="Google Shape;2135;p114"/>
          <p:cNvPicPr preferRelativeResize="0"/>
          <p:nvPr/>
        </p:nvPicPr>
        <p:blipFill rotWithShape="1">
          <a:blip r:embed="rId3">
            <a:alphaModFix/>
          </a:blip>
          <a:srcRect l="20730" r="8518"/>
          <a:stretch/>
        </p:blipFill>
        <p:spPr>
          <a:xfrm>
            <a:off x="0" y="0"/>
            <a:ext cx="9144000" cy="5143501"/>
          </a:xfrm>
          <a:prstGeom prst="rect">
            <a:avLst/>
          </a:prstGeom>
          <a:noFill/>
          <a:ln>
            <a:noFill/>
          </a:ln>
        </p:spPr>
      </p:pic>
      <p:sp>
        <p:nvSpPr>
          <p:cNvPr id="2136" name="Google Shape;2136;p114"/>
          <p:cNvSpPr/>
          <p:nvPr/>
        </p:nvSpPr>
        <p:spPr>
          <a:xfrm rot="5400000">
            <a:off x="-67175" y="748575"/>
            <a:ext cx="3733200" cy="3598800"/>
          </a:xfrm>
          <a:prstGeom prst="triangle">
            <a:avLst>
              <a:gd name="adj" fmla="val 49871"/>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7" name="Google Shape;2137;p114"/>
          <p:cNvPicPr preferRelativeResize="0"/>
          <p:nvPr/>
        </p:nvPicPr>
        <p:blipFill>
          <a:blip r:embed="rId4">
            <a:alphaModFix/>
          </a:blip>
          <a:stretch>
            <a:fillRect/>
          </a:stretch>
        </p:blipFill>
        <p:spPr>
          <a:xfrm>
            <a:off x="0" y="0"/>
            <a:ext cx="4279019" cy="5143500"/>
          </a:xfrm>
          <a:prstGeom prst="rect">
            <a:avLst/>
          </a:prstGeom>
          <a:noFill/>
          <a:ln>
            <a:noFill/>
          </a:ln>
        </p:spPr>
      </p:pic>
      <p:sp>
        <p:nvSpPr>
          <p:cNvPr id="2138" name="Google Shape;2138;p114"/>
          <p:cNvSpPr txBox="1">
            <a:spLocks noGrp="1"/>
          </p:cNvSpPr>
          <p:nvPr>
            <p:ph type="title"/>
          </p:nvPr>
        </p:nvSpPr>
        <p:spPr>
          <a:xfrm>
            <a:off x="0" y="2207275"/>
            <a:ext cx="2898300" cy="662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Healthcare</a:t>
            </a:r>
            <a:endParaRPr/>
          </a:p>
        </p:txBody>
      </p:sp>
      <p:sp>
        <p:nvSpPr>
          <p:cNvPr id="2139" name="Google Shape;2139;p114"/>
          <p:cNvSpPr txBox="1">
            <a:spLocks noGrp="1"/>
          </p:cNvSpPr>
          <p:nvPr>
            <p:ph type="title"/>
          </p:nvPr>
        </p:nvSpPr>
        <p:spPr>
          <a:xfrm>
            <a:off x="3258250" y="365700"/>
            <a:ext cx="4839000" cy="1118700"/>
          </a:xfrm>
          <a:prstGeom prst="rect">
            <a:avLst/>
          </a:prstGeom>
          <a:solidFill>
            <a:srgbClr val="FFFFFF">
              <a:alpha val="89940"/>
            </a:srgbClr>
          </a:solidFill>
        </p:spPr>
        <p:txBody>
          <a:bodyPr spcFirstLastPara="1" wrap="square" lIns="274300" tIns="137150" rIns="0" bIns="91425" anchor="t" anchorCtr="0">
            <a:noAutofit/>
          </a:bodyPr>
          <a:lstStyle/>
          <a:p>
            <a:pPr marL="0" lvl="0" indent="0" algn="l" rtl="0">
              <a:spcBef>
                <a:spcPts val="0"/>
              </a:spcBef>
              <a:spcAft>
                <a:spcPts val="0"/>
              </a:spcAft>
              <a:buNone/>
            </a:pPr>
            <a:r>
              <a:rPr lang="en" sz="1800"/>
              <a:t>For example, medical researchers can use Splunk to create reports and metrics for analyzing successes of </a:t>
            </a:r>
            <a:r>
              <a:rPr lang="en" sz="1800">
                <a:solidFill>
                  <a:schemeClr val="dk1"/>
                </a:solidFill>
              </a:rPr>
              <a:t>medical trials</a:t>
            </a:r>
            <a:r>
              <a:rPr lang="en" sz="1800"/>
              <a:t>.</a:t>
            </a:r>
            <a:endParaRPr sz="1800"/>
          </a:p>
        </p:txBody>
      </p:sp>
      <p:sp>
        <p:nvSpPr>
          <p:cNvPr id="2140" name="Google Shape;2140;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15"/>
          <p:cNvSpPr/>
          <p:nvPr/>
        </p:nvSpPr>
        <p:spPr>
          <a:xfrm>
            <a:off x="-12300" y="0"/>
            <a:ext cx="9168600" cy="1616700"/>
          </a:xfrm>
          <a:prstGeom prst="rect">
            <a:avLst/>
          </a:prstGeom>
          <a:solidFill>
            <a:srgbClr val="4383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6" name="Google Shape;2146;p115"/>
          <p:cNvPicPr preferRelativeResize="0"/>
          <p:nvPr/>
        </p:nvPicPr>
        <p:blipFill rotWithShape="1">
          <a:blip r:embed="rId3">
            <a:alphaModFix/>
          </a:blip>
          <a:srcRect l="22112" r="21246"/>
          <a:stretch/>
        </p:blipFill>
        <p:spPr>
          <a:xfrm>
            <a:off x="0" y="1669900"/>
            <a:ext cx="9143999" cy="3473600"/>
          </a:xfrm>
          <a:prstGeom prst="rect">
            <a:avLst/>
          </a:prstGeom>
          <a:noFill/>
          <a:ln>
            <a:noFill/>
          </a:ln>
        </p:spPr>
      </p:pic>
      <p:sp>
        <p:nvSpPr>
          <p:cNvPr id="2147" name="Google Shape;2147;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Apps, Add-Ons, and Suites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148" name="Google Shape;2148;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Splunk can be used for these industry-specific tasks by adding the following to the base product: Splunk apps, Splunk add-ons, and Splunk suites.</a:t>
            </a:r>
            <a:endParaRPr>
              <a:solidFill>
                <a:srgbClr val="FFFFFF"/>
              </a:solidFill>
            </a:endParaRPr>
          </a:p>
        </p:txBody>
      </p:sp>
      <p:sp>
        <p:nvSpPr>
          <p:cNvPr id="2149" name="Google Shape;2149;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(splunk.com)</a:t>
            </a:r>
            <a:endParaRPr/>
          </a:p>
        </p:txBody>
      </p:sp>
      <p:cxnSp>
        <p:nvCxnSpPr>
          <p:cNvPr id="2150" name="Google Shape;2150;p115"/>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151" name="Google Shape;2151;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1782</Words>
  <Application>Microsoft Office PowerPoint</Application>
  <PresentationFormat>On-screen Show (16:9)</PresentationFormat>
  <Paragraphs>266</Paragraphs>
  <Slides>53</Slides>
  <Notes>53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Inconsolata</vt:lpstr>
      <vt:lpstr>Roboto</vt:lpstr>
      <vt:lpstr>Roboto Medium</vt:lpstr>
      <vt:lpstr>Roboto Thin</vt:lpstr>
      <vt:lpstr>Roboto Light</vt:lpstr>
      <vt:lpstr>Simple Light</vt:lpstr>
      <vt:lpstr>Simple Light</vt:lpstr>
      <vt:lpstr>SIEM Day 2</vt:lpstr>
      <vt:lpstr>Class Objectives</vt:lpstr>
      <vt:lpstr>Today we will use a powerful big data tool offered by the software company Splunk.</vt:lpstr>
      <vt:lpstr>Introducing Splunk</vt:lpstr>
      <vt:lpstr>Introducing Splunk </vt:lpstr>
      <vt:lpstr>Finance</vt:lpstr>
      <vt:lpstr>Utilities</vt:lpstr>
      <vt:lpstr>Healthcare</vt:lpstr>
      <vt:lpstr>Apps, Add-Ons, and Suites </vt:lpstr>
      <vt:lpstr>PowerPoint Presentation</vt:lpstr>
      <vt:lpstr>PowerPoint Presentation</vt:lpstr>
      <vt:lpstr>PowerPoint Presentation</vt:lpstr>
      <vt:lpstr>Splunk Add-ons and Apps</vt:lpstr>
      <vt:lpstr>Splunk Apps and Add-ons</vt:lpstr>
      <vt:lpstr>7 Minutes</vt:lpstr>
      <vt:lpstr>PowerPoint Presentation</vt:lpstr>
      <vt:lpstr>Tour of Splunk</vt:lpstr>
      <vt:lpstr>Splunk Setup</vt:lpstr>
      <vt:lpstr>PowerPoint Presentation</vt:lpstr>
      <vt:lpstr>Splunk Tour</vt:lpstr>
      <vt:lpstr>Adding Data </vt:lpstr>
      <vt:lpstr>Searching in Splunk</vt:lpstr>
      <vt:lpstr>Adding Data</vt:lpstr>
      <vt:lpstr>Add Data Methods</vt:lpstr>
      <vt:lpstr>Uploading Data into Splunk</vt:lpstr>
      <vt:lpstr>Uploading Data Into Splunk</vt:lpstr>
      <vt:lpstr>7 Minutes</vt:lpstr>
      <vt:lpstr>PowerPoint Presentation</vt:lpstr>
      <vt:lpstr>PowerPoint Presentation</vt:lpstr>
      <vt:lpstr>Searching with Splunk</vt:lpstr>
      <vt:lpstr>PowerPoint Presentation</vt:lpstr>
      <vt:lpstr>Searching in Splunk</vt:lpstr>
      <vt:lpstr>Searching Splunk</vt:lpstr>
      <vt:lpstr>Splunk queries are designed  using a coding language called Splunk processing language (SPL).</vt:lpstr>
      <vt:lpstr>Key-Value Pairs</vt:lpstr>
      <vt:lpstr>Wildcards</vt:lpstr>
      <vt:lpstr>Boolean Expressions</vt:lpstr>
      <vt:lpstr>Search Demonstration</vt:lpstr>
      <vt:lpstr>Searching</vt:lpstr>
      <vt:lpstr>7 Minutes</vt:lpstr>
      <vt:lpstr>PowerPoint Presentation</vt:lpstr>
      <vt:lpstr>So far, we’ve been manually typing out the keys and values  for our SPL queries.  The more complex the queries become, the more time-consuming  this task will be.</vt:lpstr>
      <vt:lpstr>Keys and values may vary depending on server and application.</vt:lpstr>
      <vt:lpstr>Complexities of SPL Queries  </vt:lpstr>
      <vt:lpstr>Search Fields</vt:lpstr>
      <vt:lpstr>Creating Queries by Selecting Fields</vt:lpstr>
      <vt:lpstr>7 Minutes</vt:lpstr>
      <vt:lpstr>PowerPoint Presentation</vt:lpstr>
      <vt:lpstr>SPL Piping</vt:lpstr>
      <vt:lpstr>SPL Piping</vt:lpstr>
      <vt:lpstr>7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 Day 2</dc:title>
  <cp:lastModifiedBy>Dan Schmidt</cp:lastModifiedBy>
  <cp:revision>1</cp:revision>
  <dcterms:modified xsi:type="dcterms:W3CDTF">2021-04-21T23:35:50Z</dcterms:modified>
</cp:coreProperties>
</file>